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6"/>
  </p:notesMasterIdLst>
  <p:handoutMasterIdLst>
    <p:handoutMasterId r:id="rId27"/>
  </p:handoutMasterIdLst>
  <p:sldIdLst>
    <p:sldId id="2439" r:id="rId2"/>
    <p:sldId id="256" r:id="rId3"/>
    <p:sldId id="2476" r:id="rId4"/>
    <p:sldId id="2440" r:id="rId5"/>
    <p:sldId id="2445" r:id="rId6"/>
    <p:sldId id="2497" r:id="rId7"/>
    <p:sldId id="2477" r:id="rId8"/>
    <p:sldId id="2510" r:id="rId9"/>
    <p:sldId id="2480" r:id="rId10"/>
    <p:sldId id="2511" r:id="rId11"/>
    <p:sldId id="2485" r:id="rId12"/>
    <p:sldId id="2483" r:id="rId13"/>
    <p:sldId id="2486" r:id="rId14"/>
    <p:sldId id="2489" r:id="rId15"/>
    <p:sldId id="2508" r:id="rId16"/>
    <p:sldId id="2500" r:id="rId17"/>
    <p:sldId id="2501" r:id="rId18"/>
    <p:sldId id="2502" r:id="rId19"/>
    <p:sldId id="2503" r:id="rId20"/>
    <p:sldId id="2504" r:id="rId21"/>
    <p:sldId id="2505" r:id="rId22"/>
    <p:sldId id="2507" r:id="rId23"/>
    <p:sldId id="2512" r:id="rId24"/>
    <p:sldId id="244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F400"/>
    <a:srgbClr val="05EE55"/>
    <a:srgbClr val="038B30"/>
    <a:srgbClr val="2F3342"/>
    <a:srgbClr val="05D74D"/>
    <a:srgbClr val="663300"/>
    <a:srgbClr val="04C0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029" autoAdjust="0"/>
    <p:restoredTop sz="94660" autoAdjust="0"/>
  </p:normalViewPr>
  <p:slideViewPr>
    <p:cSldViewPr snapToGrid="0">
      <p:cViewPr varScale="1">
        <p:scale>
          <a:sx n="72" d="100"/>
          <a:sy n="72" d="100"/>
        </p:scale>
        <p:origin x="210" y="72"/>
      </p:cViewPr>
      <p:guideLst>
        <p:guide orient="horz" pos="2160"/>
        <p:guide pos="3840"/>
      </p:guideLst>
    </p:cSldViewPr>
  </p:slideViewPr>
  <p:outlineViewPr>
    <p:cViewPr>
      <p:scale>
        <a:sx n="33" d="100"/>
        <a:sy n="33" d="100"/>
      </p:scale>
      <p:origin x="0" y="6312"/>
    </p:cViewPr>
  </p:outlineViewPr>
  <p:notesTextViewPr>
    <p:cViewPr>
      <p:scale>
        <a:sx n="1" d="1"/>
        <a:sy n="1" d="1"/>
      </p:scale>
      <p:origin x="0" y="0"/>
    </p:cViewPr>
  </p:notesTextViewPr>
  <p:sorterViewPr>
    <p:cViewPr>
      <p:scale>
        <a:sx n="50" d="100"/>
        <a:sy n="50" d="100"/>
      </p:scale>
      <p:origin x="0" y="0"/>
    </p:cViewPr>
  </p:sorterViewPr>
  <p:notesViewPr>
    <p:cSldViewPr snapToGrid="0">
      <p:cViewPr varScale="1">
        <p:scale>
          <a:sx n="57" d="100"/>
          <a:sy n="57" d="100"/>
        </p:scale>
        <p:origin x="193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4265FD-4E3F-4008-BF0D-92438DDF38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411FABC-D2A4-4DDD-AE15-415703DDD3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B9CF0-A540-4793-A5F3-F4917CFDDCB6}" type="datetimeFigureOut">
              <a:rPr lang="en-US" smtClean="0"/>
              <a:pPr/>
              <a:t>1/18/2019</a:t>
            </a:fld>
            <a:endParaRPr lang="en-US" dirty="0"/>
          </a:p>
        </p:txBody>
      </p:sp>
      <p:sp>
        <p:nvSpPr>
          <p:cNvPr id="4" name="Footer Placeholder 3">
            <a:extLst>
              <a:ext uri="{FF2B5EF4-FFF2-40B4-BE49-F238E27FC236}">
                <a16:creationId xmlns:a16="http://schemas.microsoft.com/office/drawing/2014/main" id="{27EBBAB0-AE2E-4EA6-BE3D-A8C4DA4007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1D462F-4914-49FC-A851-7FFFE9D6E8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422B72-BD1C-4F41-B10E-CA0BEB17901E}" type="slidenum">
              <a:rPr lang="en-US" smtClean="0"/>
              <a:pPr/>
              <a:t>‹#›</a:t>
            </a:fld>
            <a:endParaRPr lang="en-US" dirty="0"/>
          </a:p>
        </p:txBody>
      </p:sp>
    </p:spTree>
    <p:extLst>
      <p:ext uri="{BB962C8B-B14F-4D97-AF65-F5344CB8AC3E}">
        <p14:creationId xmlns:p14="http://schemas.microsoft.com/office/powerpoint/2010/main" val="3531907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03753-A5BE-4D79-AEA9-C0A65A6F8851}" type="datetimeFigureOut">
              <a:rPr lang="en-US" smtClean="0"/>
              <a:pPr/>
              <a:t>1/18/2019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BE989-76B8-4F13-9267-01FDA45C437A}" type="slidenum">
              <a:rPr lang="en-US" smtClean="0"/>
              <a:pPr/>
              <a:t>‹#›</a:t>
            </a:fld>
            <a:endParaRPr lang="en-US" dirty="0"/>
          </a:p>
        </p:txBody>
      </p:sp>
    </p:spTree>
    <p:extLst>
      <p:ext uri="{BB962C8B-B14F-4D97-AF65-F5344CB8AC3E}">
        <p14:creationId xmlns:p14="http://schemas.microsoft.com/office/powerpoint/2010/main" val="316973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9FB41AE7-07AD-43D7-9418-6D32BE5E3192}"/>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7686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p>
            <a:r>
              <a:rPr lang="en-US"/>
              <a:t>STUDENT PERFORMANCE PREDICTOR</a:t>
            </a:r>
            <a:endParaRPr lang="en-US" dirty="0"/>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1" name="Text Placeholder 2">
            <a:extLst>
              <a:ext uri="{FF2B5EF4-FFF2-40B4-BE49-F238E27FC236}">
                <a16:creationId xmlns:a16="http://schemas.microsoft.com/office/drawing/2014/main" id="{CEC8E835-7291-427D-948E-B544E36AD129}"/>
              </a:ext>
            </a:extLst>
          </p:cNvPr>
          <p:cNvSpPr>
            <a:spLocks noGrp="1"/>
          </p:cNvSpPr>
          <p:nvPr>
            <p:ph type="body" idx="1" hasCustomPrompt="1"/>
          </p:nvPr>
        </p:nvSpPr>
        <p:spPr>
          <a:xfrm>
            <a:off x="4506094" y="4127455"/>
            <a:ext cx="4351911" cy="296437"/>
          </a:xfrm>
        </p:spPr>
        <p:txBody>
          <a:bodyPr vert="horz" lIns="91440" tIns="45720" rIns="91440" bIns="45720" rtlCol="0">
            <a:noAutofit/>
          </a:bodyPr>
          <a:lstStyle>
            <a:lvl1pPr marL="0" indent="0">
              <a:buNone/>
              <a:defRPr lang="en-US" sz="2000" cap="all" spc="600" baseline="0">
                <a:latin typeface="+mj-lt"/>
              </a:defRPr>
            </a:lvl1pPr>
          </a:lstStyle>
          <a:p>
            <a:pPr marL="228600" lvl="0" indent="-228600" algn="ctr"/>
            <a:r>
              <a:rPr lang="en-US" dirty="0"/>
              <a:t>EDIT MASTER TEXT STYLES</a:t>
            </a:r>
          </a:p>
        </p:txBody>
      </p:sp>
    </p:spTree>
    <p:extLst>
      <p:ext uri="{BB962C8B-B14F-4D97-AF65-F5344CB8AC3E}">
        <p14:creationId xmlns:p14="http://schemas.microsoft.com/office/powerpoint/2010/main" val="808000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a:t>STUDENT PERFORMANCE PREDICTOR</a:t>
            </a:r>
            <a:endParaRPr lang="en-US" dirty="0"/>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6" name="Content Placeholder 2">
            <a:extLst>
              <a:ext uri="{FF2B5EF4-FFF2-40B4-BE49-F238E27FC236}">
                <a16:creationId xmlns:a16="http://schemas.microsoft.com/office/drawing/2014/main" id="{E20B4D13-5F10-4886-AF0F-09B6ABB5C3BF}"/>
              </a:ext>
            </a:extLst>
          </p:cNvPr>
          <p:cNvSpPr>
            <a:spLocks noGrp="1"/>
          </p:cNvSpPr>
          <p:nvPr>
            <p:ph sz="half" idx="1"/>
          </p:nvPr>
        </p:nvSpPr>
        <p:spPr>
          <a:xfrm>
            <a:off x="571500" y="1431586"/>
            <a:ext cx="3467099"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
        <p:nvSpPr>
          <p:cNvPr id="19" name="Content Placeholder 3">
            <a:extLst>
              <a:ext uri="{FF2B5EF4-FFF2-40B4-BE49-F238E27FC236}">
                <a16:creationId xmlns:a16="http://schemas.microsoft.com/office/drawing/2014/main" id="{EE7BCAD4-8DB6-482F-8DC0-F6D653F92219}"/>
              </a:ext>
            </a:extLst>
          </p:cNvPr>
          <p:cNvSpPr>
            <a:spLocks noGrp="1"/>
          </p:cNvSpPr>
          <p:nvPr>
            <p:ph sz="half" idx="2"/>
          </p:nvPr>
        </p:nvSpPr>
        <p:spPr>
          <a:xfrm>
            <a:off x="8153394" y="1431586"/>
            <a:ext cx="3467106"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Tree>
    <p:extLst>
      <p:ext uri="{BB962C8B-B14F-4D97-AF65-F5344CB8AC3E}">
        <p14:creationId xmlns:p14="http://schemas.microsoft.com/office/powerpoint/2010/main" val="3815244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a:t>STUDENT PERFORMANCE PREDICTOR</a:t>
            </a:r>
            <a:endParaRPr lang="en-US" dirty="0"/>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4" name="Text Placeholder 4">
            <a:extLst>
              <a:ext uri="{FF2B5EF4-FFF2-40B4-BE49-F238E27FC236}">
                <a16:creationId xmlns:a16="http://schemas.microsoft.com/office/drawing/2014/main" id="{17A78D63-E00C-4155-A5B2-B3431A09ACB4}"/>
              </a:ext>
            </a:extLst>
          </p:cNvPr>
          <p:cNvSpPr>
            <a:spLocks noGrp="1"/>
          </p:cNvSpPr>
          <p:nvPr>
            <p:ph type="body" sz="quarter" idx="3"/>
          </p:nvPr>
        </p:nvSpPr>
        <p:spPr>
          <a:xfrm>
            <a:off x="8153395" y="1061132"/>
            <a:ext cx="3464721" cy="823912"/>
          </a:xfrm>
          <a:ln>
            <a:noFill/>
          </a:ln>
        </p:spPr>
        <p:txBody>
          <a:bodyPr vert="horz" lIns="91440" tIns="45720" rIns="91440" bIns="45720" rtlCol="0" anchor="ctr">
            <a:normAutofit/>
          </a:bodyPr>
          <a:lstStyle>
            <a:lvl1pPr marL="0" indent="0">
              <a:buNone/>
              <a:defRPr lang="en-US" sz="2400" b="1" dirty="0">
                <a:latin typeface="+mj-lt"/>
              </a:defRPr>
            </a:lvl1pPr>
          </a:lstStyle>
          <a:p>
            <a:pPr marL="228600" lvl="0" indent="-228600" algn="ctr"/>
            <a:r>
              <a:rPr lang="en-US"/>
              <a:t>Click to edit Master text styles</a:t>
            </a:r>
          </a:p>
        </p:txBody>
      </p:sp>
      <p:sp>
        <p:nvSpPr>
          <p:cNvPr id="15" name="Content Placeholder 5">
            <a:extLst>
              <a:ext uri="{FF2B5EF4-FFF2-40B4-BE49-F238E27FC236}">
                <a16:creationId xmlns:a16="http://schemas.microsoft.com/office/drawing/2014/main" id="{60C17447-B870-4054-B568-8B6B321EC5B7}"/>
              </a:ext>
            </a:extLst>
          </p:cNvPr>
          <p:cNvSpPr>
            <a:spLocks noGrp="1"/>
          </p:cNvSpPr>
          <p:nvPr>
            <p:ph sz="quarter" idx="4"/>
          </p:nvPr>
        </p:nvSpPr>
        <p:spPr>
          <a:xfrm>
            <a:off x="8153394" y="2108201"/>
            <a:ext cx="3464722" cy="3684588"/>
          </a:xfrm>
        </p:spPr>
        <p:txBody>
          <a:bodyPr vert="horz" lIns="91440" tIns="45720" rIns="91440" bIns="45720" rtlCol="0">
            <a:normAutofit/>
          </a:bodyPr>
          <a:lstStyle>
            <a:lvl1pPr marL="228600" indent="-228600">
              <a:defRPr lang="en-US" sz="1600" kern="1200" dirty="0">
                <a:solidFill>
                  <a:schemeClr val="bg1"/>
                </a:solidFill>
                <a:latin typeface="+mn-lt"/>
                <a:ea typeface="+mn-ea"/>
                <a:cs typeface="+mn-cs"/>
              </a:defRPr>
            </a:lvl1pPr>
            <a:lvl2pPr>
              <a:defRPr lang="en-US" sz="1400" dirty="0"/>
            </a:lvl2pPr>
            <a:lvl3pPr>
              <a:defRPr lang="en-US" sz="1200" dirty="0"/>
            </a:lvl3pPr>
            <a:lvl4pPr>
              <a:defRPr lang="en-US" sz="1100" dirty="0"/>
            </a:lvl4pPr>
            <a:lvl5pPr>
              <a:defRPr lang="en-US" sz="1100" dirty="0"/>
            </a:lvl5pPr>
          </a:lstStyle>
          <a:p>
            <a:pPr marL="228600" lvl="0" indent="-228600" algn="l" defTabSz="914400" rtl="0" eaLnBrk="1" latinLnBrk="0" hangingPunct="1">
              <a:lnSpc>
                <a:spcPct val="150000"/>
              </a:lnSpc>
              <a:spcBef>
                <a:spcPts val="1000"/>
              </a:spcBef>
              <a:buFont typeface="Arial" panose="020B0604020202020204" pitchFamily="34" charset="0"/>
              <a:buChar char="•"/>
            </a:pPr>
            <a:r>
              <a:rPr lang="en-US"/>
              <a:t>Click to edit Master text styles</a:t>
            </a:r>
          </a:p>
          <a:p>
            <a:pPr marL="228600" lvl="1" indent="-228600" algn="l" defTabSz="914400" rtl="0" eaLnBrk="1" latinLnBrk="0" hangingPunct="1">
              <a:lnSpc>
                <a:spcPct val="150000"/>
              </a:lnSpc>
              <a:spcBef>
                <a:spcPts val="1000"/>
              </a:spcBef>
              <a:buFont typeface="Arial" panose="020B0604020202020204" pitchFamily="34" charset="0"/>
              <a:buChar char="•"/>
            </a:pPr>
            <a:r>
              <a:rPr lang="en-US"/>
              <a:t>Second level</a:t>
            </a:r>
          </a:p>
          <a:p>
            <a:pPr marL="228600" lvl="2" indent="-228600" algn="l" defTabSz="914400" rtl="0" eaLnBrk="1" latinLnBrk="0" hangingPunct="1">
              <a:lnSpc>
                <a:spcPct val="150000"/>
              </a:lnSpc>
              <a:spcBef>
                <a:spcPts val="1000"/>
              </a:spcBef>
              <a:buFont typeface="Arial" panose="020B0604020202020204" pitchFamily="34" charset="0"/>
              <a:buChar char="•"/>
            </a:pPr>
            <a:r>
              <a:rPr lang="en-US"/>
              <a:t>Third level</a:t>
            </a:r>
          </a:p>
          <a:p>
            <a:pPr marL="228600" lvl="3" indent="-228600" algn="l" defTabSz="914400" rtl="0" eaLnBrk="1" latinLnBrk="0" hangingPunct="1">
              <a:lnSpc>
                <a:spcPct val="150000"/>
              </a:lnSpc>
              <a:spcBef>
                <a:spcPts val="1000"/>
              </a:spcBef>
              <a:buFont typeface="Arial" panose="020B0604020202020204" pitchFamily="34" charset="0"/>
              <a:buChar char="•"/>
            </a:pPr>
            <a:r>
              <a:rPr lang="en-US"/>
              <a:t>Fourth level</a:t>
            </a:r>
          </a:p>
          <a:p>
            <a:pPr marL="228600" lvl="4" indent="-228600" algn="l" defTabSz="914400" rtl="0" eaLnBrk="1" latinLnBrk="0" hangingPunct="1">
              <a:lnSpc>
                <a:spcPct val="150000"/>
              </a:lnSpc>
              <a:spcBef>
                <a:spcPts val="1000"/>
              </a:spcBef>
              <a:buFont typeface="Arial" panose="020B0604020202020204" pitchFamily="34" charset="0"/>
              <a:buChar char="•"/>
            </a:pPr>
            <a:r>
              <a:rPr lang="en-US"/>
              <a:t>Fifth level</a:t>
            </a:r>
            <a:endParaRPr lang="en-US" dirty="0"/>
          </a:p>
        </p:txBody>
      </p:sp>
    </p:spTree>
    <p:extLst>
      <p:ext uri="{BB962C8B-B14F-4D97-AF65-F5344CB8AC3E}">
        <p14:creationId xmlns:p14="http://schemas.microsoft.com/office/powerpoint/2010/main" val="1696335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p>
            <a:r>
              <a:rPr lang="en-US"/>
              <a:t>STUDENT PERFORMANCE PREDICTOR</a:t>
            </a:r>
            <a:endParaRPr lang="en-US" dirty="0"/>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
        <p:nvSpPr>
          <p:cNvPr id="11" name="Content Placeholder 2">
            <a:extLst>
              <a:ext uri="{FF2B5EF4-FFF2-40B4-BE49-F238E27FC236}">
                <a16:creationId xmlns:a16="http://schemas.microsoft.com/office/drawing/2014/main" id="{9F3E8482-B43D-4B69-8645-6B735F91B920}"/>
              </a:ext>
            </a:extLst>
          </p:cNvPr>
          <p:cNvSpPr>
            <a:spLocks noGrp="1"/>
          </p:cNvSpPr>
          <p:nvPr>
            <p:ph idx="1"/>
          </p:nvPr>
        </p:nvSpPr>
        <p:spPr>
          <a:xfrm>
            <a:off x="6294478" y="587829"/>
            <a:ext cx="5326022" cy="527322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5DDDD410-5ABA-46A5-B282-F37437EFB673}"/>
              </a:ext>
            </a:extLst>
          </p:cNvPr>
          <p:cNvSpPr/>
          <p:nvPr userDrawn="1"/>
        </p:nvSpPr>
        <p:spPr>
          <a:xfrm>
            <a:off x="1159727" y="1224451"/>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5" name="Rectangle 14">
            <a:extLst>
              <a:ext uri="{FF2B5EF4-FFF2-40B4-BE49-F238E27FC236}">
                <a16:creationId xmlns:a16="http://schemas.microsoft.com/office/drawing/2014/main" id="{D9BC9CBF-CF7B-4E39-9FD1-961882EC596A}"/>
              </a:ext>
            </a:extLst>
          </p:cNvPr>
          <p:cNvSpPr/>
          <p:nvPr userDrawn="1"/>
        </p:nvSpPr>
        <p:spPr>
          <a:xfrm>
            <a:off x="657060" y="698704"/>
            <a:ext cx="4473025"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7A3D921-B9D5-42DC-9037-298968D94C95}"/>
              </a:ext>
            </a:extLst>
          </p:cNvPr>
          <p:cNvGrpSpPr/>
          <p:nvPr userDrawn="1"/>
        </p:nvGrpSpPr>
        <p:grpSpPr>
          <a:xfrm>
            <a:off x="657060" y="435124"/>
            <a:ext cx="5134751" cy="6215741"/>
            <a:chOff x="252031" y="391887"/>
            <a:chExt cx="7433283" cy="6215741"/>
          </a:xfrm>
        </p:grpSpPr>
        <p:sp>
          <p:nvSpPr>
            <p:cNvPr id="17" name="Rectangle 16">
              <a:extLst>
                <a:ext uri="{FF2B5EF4-FFF2-40B4-BE49-F238E27FC236}">
                  <a16:creationId xmlns:a16="http://schemas.microsoft.com/office/drawing/2014/main" id="{9BDB1890-91F2-49FC-B0F4-3F3FF11B6A1A}"/>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8" name="Rectangle 17">
              <a:extLst>
                <a:ext uri="{FF2B5EF4-FFF2-40B4-BE49-F238E27FC236}">
                  <a16:creationId xmlns:a16="http://schemas.microsoft.com/office/drawing/2014/main" id="{6A62F937-16D4-4A6C-B247-D0A62BC6560D}"/>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9335681-5A6F-48BE-8160-2000D0F242FB}"/>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609601" y="2546851"/>
            <a:ext cx="4101084"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609601" y="1480457"/>
            <a:ext cx="4101084" cy="979308"/>
          </a:xfrm>
        </p:spPr>
        <p:txBody>
          <a:bodyPr anchor="b"/>
          <a:lstStyle>
            <a:lvl1pPr>
              <a:defRPr sz="3200" b="1">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4272915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78571B4-4133-4DE5-AD8F-A341842CBE58}"/>
              </a:ext>
            </a:extLst>
          </p:cNvPr>
          <p:cNvSpPr>
            <a:spLocks noGrp="1"/>
          </p:cNvSpPr>
          <p:nvPr>
            <p:ph type="ftr" sz="quarter" idx="10"/>
          </p:nvPr>
        </p:nvSpPr>
        <p:spPr/>
        <p:txBody>
          <a:bodyPr/>
          <a:lstStyle/>
          <a:p>
            <a:r>
              <a:rPr lang="en-US"/>
              <a:t>STUDENT PERFORMANCE PREDICTOR</a:t>
            </a:r>
            <a:endParaRPr lang="en-US" dirty="0"/>
          </a:p>
        </p:txBody>
      </p:sp>
      <p:sp>
        <p:nvSpPr>
          <p:cNvPr id="7" name="Slide Number Placeholder 6">
            <a:extLst>
              <a:ext uri="{FF2B5EF4-FFF2-40B4-BE49-F238E27FC236}">
                <a16:creationId xmlns:a16="http://schemas.microsoft.com/office/drawing/2014/main" id="{CB65AC00-5FCA-4A4E-A036-2FCBDEAF17D9}"/>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5880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4919153" cy="6858000"/>
          </a:xfrm>
          <a:solidFill>
            <a:schemeClr val="bg1">
              <a:lumMod val="5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B42DCA22-1DF2-42CB-8741-F0CE575EAFE9}"/>
              </a:ext>
            </a:extLst>
          </p:cNvPr>
          <p:cNvSpPr>
            <a:spLocks noGrp="1"/>
          </p:cNvSpPr>
          <p:nvPr>
            <p:ph type="title"/>
          </p:nvPr>
        </p:nvSpPr>
        <p:spPr>
          <a:xfrm>
            <a:off x="437804" y="1676400"/>
            <a:ext cx="5196241" cy="3352800"/>
          </a:xfrm>
        </p:spPr>
        <p:txBody>
          <a:bodyPr>
            <a:normAutofit/>
          </a:bodyPr>
          <a:lstStyle>
            <a:lvl1pPr>
              <a:defRPr sz="4400" b="1" spc="30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CDD89F3-6B87-4C54-83B9-A6481CB4FC3A}"/>
              </a:ext>
            </a:extLst>
          </p:cNvPr>
          <p:cNvSpPr>
            <a:spLocks noGrp="1"/>
          </p:cNvSpPr>
          <p:nvPr>
            <p:ph idx="1"/>
          </p:nvPr>
        </p:nvSpPr>
        <p:spPr>
          <a:xfrm>
            <a:off x="7639394" y="365125"/>
            <a:ext cx="4114801"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Graphic 10">
            <a:extLst>
              <a:ext uri="{FF2B5EF4-FFF2-40B4-BE49-F238E27FC236}">
                <a16:creationId xmlns:a16="http://schemas.microsoft.com/office/drawing/2014/main" id="{479D679C-E90D-4916-BCE6-71C32B831E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6" name="Footer Placeholder 5">
            <a:extLst>
              <a:ext uri="{FF2B5EF4-FFF2-40B4-BE49-F238E27FC236}">
                <a16:creationId xmlns:a16="http://schemas.microsoft.com/office/drawing/2014/main" id="{39C200B3-102B-4BB6-AEB0-D99EE027F096}"/>
              </a:ext>
            </a:extLst>
          </p:cNvPr>
          <p:cNvSpPr>
            <a:spLocks noGrp="1"/>
          </p:cNvSpPr>
          <p:nvPr>
            <p:ph type="ftr" sz="quarter" idx="16"/>
          </p:nvPr>
        </p:nvSpPr>
        <p:spPr/>
        <p:txBody>
          <a:bodyPr/>
          <a:lstStyle/>
          <a:p>
            <a:r>
              <a:rPr lang="en-US"/>
              <a:t>STUDENT PERFORMANCE PREDICTOR</a:t>
            </a:r>
            <a:endParaRPr lang="en-US" dirty="0"/>
          </a:p>
        </p:txBody>
      </p:sp>
      <p:sp>
        <p:nvSpPr>
          <p:cNvPr id="7" name="Slide Number Placeholder 6">
            <a:extLst>
              <a:ext uri="{FF2B5EF4-FFF2-40B4-BE49-F238E27FC236}">
                <a16:creationId xmlns:a16="http://schemas.microsoft.com/office/drawing/2014/main" id="{8B450C90-6D4A-4D50-B15D-91C587AABC61}"/>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14176236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9927771" cy="6858000"/>
          </a:xfrm>
          <a:solidFill>
            <a:schemeClr val="bg1">
              <a:lumMod val="50000"/>
            </a:schemeClr>
          </a:solidFill>
        </p:spPr>
        <p:txBody>
          <a:bodyPr/>
          <a:lstStyle/>
          <a:p>
            <a:r>
              <a:rPr lang="en-US"/>
              <a:t>Click icon to add picture</a:t>
            </a:r>
            <a:endParaRPr lang="en-US" dirty="0"/>
          </a:p>
        </p:txBody>
      </p:sp>
      <p:grpSp>
        <p:nvGrpSpPr>
          <p:cNvPr id="12" name="Group 11">
            <a:extLst>
              <a:ext uri="{FF2B5EF4-FFF2-40B4-BE49-F238E27FC236}">
                <a16:creationId xmlns:a16="http://schemas.microsoft.com/office/drawing/2014/main" id="{99325050-38BE-4AB2-B450-8DC9C0EDD386}"/>
              </a:ext>
            </a:extLst>
          </p:cNvPr>
          <p:cNvGrpSpPr/>
          <p:nvPr userDrawn="1"/>
        </p:nvGrpSpPr>
        <p:grpSpPr>
          <a:xfrm>
            <a:off x="883522" y="408327"/>
            <a:ext cx="5276606" cy="5768636"/>
            <a:chOff x="883522" y="408327"/>
            <a:chExt cx="5276606" cy="5768636"/>
          </a:xfrm>
        </p:grpSpPr>
        <p:sp>
          <p:nvSpPr>
            <p:cNvPr id="13" name="Rectangle 12">
              <a:extLst>
                <a:ext uri="{FF2B5EF4-FFF2-40B4-BE49-F238E27FC236}">
                  <a16:creationId xmlns:a16="http://schemas.microsoft.com/office/drawing/2014/main" id="{3D68A4CE-A5FD-4656-82E1-43D586CC441E}"/>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5" name="Graphic 14">
              <a:extLst>
                <a:ext uri="{FF2B5EF4-FFF2-40B4-BE49-F238E27FC236}">
                  <a16:creationId xmlns:a16="http://schemas.microsoft.com/office/drawing/2014/main" id="{E66B1E37-8CEC-44ED-A239-C755B72AC6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4" name="Rectangle 13">
              <a:extLst>
                <a:ext uri="{FF2B5EF4-FFF2-40B4-BE49-F238E27FC236}">
                  <a16:creationId xmlns:a16="http://schemas.microsoft.com/office/drawing/2014/main" id="{B7E28405-97F5-4E03-86F1-FAE2FEA6CFF8}"/>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16" name="Title 1">
            <a:extLst>
              <a:ext uri="{FF2B5EF4-FFF2-40B4-BE49-F238E27FC236}">
                <a16:creationId xmlns:a16="http://schemas.microsoft.com/office/drawing/2014/main" id="{719FCC9B-E3B8-49CF-BD22-D553FFAAE5D5}"/>
              </a:ext>
            </a:extLst>
          </p:cNvPr>
          <p:cNvSpPr>
            <a:spLocks noGrp="1"/>
          </p:cNvSpPr>
          <p:nvPr>
            <p:ph type="title"/>
          </p:nvPr>
        </p:nvSpPr>
        <p:spPr>
          <a:xfrm>
            <a:off x="838200" y="1501775"/>
            <a:ext cx="4351911" cy="2384466"/>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17" name="Text Placeholder 2">
            <a:extLst>
              <a:ext uri="{FF2B5EF4-FFF2-40B4-BE49-F238E27FC236}">
                <a16:creationId xmlns:a16="http://schemas.microsoft.com/office/drawing/2014/main" id="{4F21EA87-CE67-4A1E-B2E0-513F775C76A7}"/>
              </a:ext>
            </a:extLst>
          </p:cNvPr>
          <p:cNvSpPr>
            <a:spLocks noGrp="1"/>
          </p:cNvSpPr>
          <p:nvPr>
            <p:ph type="body" idx="13" hasCustomPrompt="1"/>
          </p:nvPr>
        </p:nvSpPr>
        <p:spPr>
          <a:xfrm>
            <a:off x="838199" y="3886241"/>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id="{6AADF661-E593-4423-A8A8-F22C94390782}"/>
              </a:ext>
            </a:extLst>
          </p:cNvPr>
          <p:cNvSpPr>
            <a:spLocks noGrp="1"/>
          </p:cNvSpPr>
          <p:nvPr>
            <p:ph type="ftr" sz="quarter" idx="16"/>
          </p:nvPr>
        </p:nvSpPr>
        <p:spPr/>
        <p:txBody>
          <a:bodyPr/>
          <a:lstStyle/>
          <a:p>
            <a:r>
              <a:rPr lang="en-US"/>
              <a:t>STUDENT PERFORMANCE PREDICTOR</a:t>
            </a:r>
            <a:endParaRPr lang="en-US" dirty="0"/>
          </a:p>
        </p:txBody>
      </p:sp>
      <p:sp>
        <p:nvSpPr>
          <p:cNvPr id="3" name="Slide Number Placeholder 2">
            <a:extLst>
              <a:ext uri="{FF2B5EF4-FFF2-40B4-BE49-F238E27FC236}">
                <a16:creationId xmlns:a16="http://schemas.microsoft.com/office/drawing/2014/main" id="{F8BD6A50-BDFC-4B4C-9D3B-53B545F53188}"/>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84814379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id="{B599FEC8-12D0-4EB5-8573-C891D56C84E0}"/>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22" name="Text Placeholder 2">
            <a:extLst>
              <a:ext uri="{FF2B5EF4-FFF2-40B4-BE49-F238E27FC236}">
                <a16:creationId xmlns:a16="http://schemas.microsoft.com/office/drawing/2014/main" id="{74491700-C4EB-4143-ACD3-DE153BF9DD99}"/>
              </a:ext>
            </a:extLst>
          </p:cNvPr>
          <p:cNvSpPr>
            <a:spLocks noGrp="1"/>
          </p:cNvSpPr>
          <p:nvPr>
            <p:ph type="body" idx="13" hasCustomPrompt="1"/>
          </p:nvPr>
        </p:nvSpPr>
        <p:spPr>
          <a:xfrm>
            <a:off x="4506094" y="4127455"/>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p>
            <a:r>
              <a:rPr lang="en-US"/>
              <a:t>STUDENT PERFORMANCE PREDICTOR</a:t>
            </a:r>
            <a:endParaRPr lang="en-US" dirty="0"/>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95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a:extLst>
              <a:ext uri="{FF2B5EF4-FFF2-40B4-BE49-F238E27FC236}">
                <a16:creationId xmlns:a16="http://schemas.microsoft.com/office/drawing/2014/main" id="{367F380C-58A9-4490-AC57-579A90290F36}"/>
              </a:ext>
            </a:extLst>
          </p:cNvPr>
          <p:cNvSpPr>
            <a:spLocks noGrp="1"/>
          </p:cNvSpPr>
          <p:nvPr>
            <p:ph type="body" idx="13"/>
          </p:nvPr>
        </p:nvSpPr>
        <p:spPr>
          <a:xfrm>
            <a:off x="8153400"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a:extLst>
              <a:ext uri="{FF2B5EF4-FFF2-40B4-BE49-F238E27FC236}">
                <a16:creationId xmlns:a16="http://schemas.microsoft.com/office/drawing/2014/main" id="{DA285A94-0E4E-47DC-8E61-41F684F37003}"/>
              </a:ext>
            </a:extLst>
          </p:cNvPr>
          <p:cNvSpPr>
            <a:spLocks noGrp="1"/>
          </p:cNvSpPr>
          <p:nvPr>
            <p:ph sz="half" idx="14"/>
          </p:nvPr>
        </p:nvSpPr>
        <p:spPr>
          <a:xfrm>
            <a:off x="8153400"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6" name="Picture Placeholder 13">
            <a:extLst>
              <a:ext uri="{FF2B5EF4-FFF2-40B4-BE49-F238E27FC236}">
                <a16:creationId xmlns:a16="http://schemas.microsoft.com/office/drawing/2014/main" id="{354FBDC8-CD65-4972-A821-C25297B1A8AB}"/>
              </a:ext>
            </a:extLst>
          </p:cNvPr>
          <p:cNvSpPr>
            <a:spLocks noGrp="1"/>
          </p:cNvSpPr>
          <p:nvPr>
            <p:ph type="pic" sz="quarter" idx="15"/>
          </p:nvPr>
        </p:nvSpPr>
        <p:spPr>
          <a:xfrm>
            <a:off x="4659082" y="489291"/>
            <a:ext cx="2873833" cy="592092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a:t>STUDENT PERFORMANCE PREDICTOR</a:t>
            </a: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178074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D40C7A-92CE-46D6-B056-C75D73663328}"/>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2877C5F-FF39-4400-9C13-0D7F04A0C78F}"/>
              </a:ext>
            </a:extLst>
          </p:cNvPr>
          <p:cNvSpPr/>
          <p:nvPr userDrawn="1"/>
        </p:nvSpPr>
        <p:spPr>
          <a:xfrm>
            <a:off x="6727371" y="54430"/>
            <a:ext cx="1238278" cy="65531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CAE90E16-AEC5-4F82-85B0-DDEA26AA939A}"/>
              </a:ext>
            </a:extLst>
          </p:cNvPr>
          <p:cNvSpPr>
            <a:spLocks noGrp="1"/>
          </p:cNvSpPr>
          <p:nvPr>
            <p:ph type="pic" idx="1"/>
          </p:nvPr>
        </p:nvSpPr>
        <p:spPr>
          <a:xfrm>
            <a:off x="7097484" y="0"/>
            <a:ext cx="5094515" cy="6858000"/>
          </a:xfrm>
          <a:solidFill>
            <a:schemeClr val="bg1">
              <a:lumMod val="5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Rectangle 12">
            <a:extLst>
              <a:ext uri="{FF2B5EF4-FFF2-40B4-BE49-F238E27FC236}">
                <a16:creationId xmlns:a16="http://schemas.microsoft.com/office/drawing/2014/main" id="{EA1A2116-206B-49CD-9ECC-078E4F72904C}"/>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4" name="Rectangle 13">
            <a:extLst>
              <a:ext uri="{FF2B5EF4-FFF2-40B4-BE49-F238E27FC236}">
                <a16:creationId xmlns:a16="http://schemas.microsoft.com/office/drawing/2014/main" id="{A69E75A6-06C5-49D0-9164-3098CE0E53D8}"/>
              </a:ext>
            </a:extLst>
          </p:cNvPr>
          <p:cNvSpPr/>
          <p:nvPr userDrawn="1"/>
        </p:nvSpPr>
        <p:spPr>
          <a:xfrm>
            <a:off x="957943" y="655467"/>
            <a:ext cx="5769428"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p>
            <a:r>
              <a:rPr lang="en-US"/>
              <a:t>STUDENT PERFORMANCE PREDICTOR</a:t>
            </a:r>
            <a:endParaRPr lang="en-US" dirty="0"/>
          </a:p>
        </p:txBody>
      </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957943" y="2546851"/>
            <a:ext cx="5138057"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957943" y="1480457"/>
            <a:ext cx="5138057" cy="979308"/>
          </a:xfrm>
        </p:spPr>
        <p:txBody>
          <a:bodyPr anchor="b"/>
          <a:lstStyle>
            <a:lvl1pPr>
              <a:defRPr sz="3200" b="1">
                <a:solidFill>
                  <a:schemeClr val="bg1"/>
                </a:solidFill>
                <a:latin typeface="+mn-lt"/>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577251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0CBD5E02-927B-4DF7-8968-617C1C8F0F0E}"/>
              </a:ext>
            </a:extLst>
          </p:cNvPr>
          <p:cNvSpPr>
            <a:spLocks noGrp="1"/>
          </p:cNvSpPr>
          <p:nvPr>
            <p:ph type="pic" sz="quarter" idx="15"/>
          </p:nvPr>
        </p:nvSpPr>
        <p:spPr>
          <a:xfrm>
            <a:off x="1" y="0"/>
            <a:ext cx="7249885" cy="6858000"/>
          </a:xfrm>
          <a:solidFill>
            <a:schemeClr val="bg1">
              <a:lumMod val="50000"/>
            </a:schemeClr>
          </a:solidFill>
        </p:spPr>
        <p:txBody>
          <a:bodyPr/>
          <a:lstStyle/>
          <a:p>
            <a:r>
              <a:rPr lang="en-US"/>
              <a:t>Click icon to add picture</a:t>
            </a:r>
            <a:endParaRPr lang="en-US" dirty="0"/>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flipH="1">
            <a:off x="4115984" y="252563"/>
            <a:ext cx="7433283" cy="5995838"/>
            <a:chOff x="252031" y="391887"/>
            <a:chExt cx="7433283" cy="6215741"/>
          </a:xfrm>
        </p:grpSpPr>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510539" y="916440"/>
            <a:ext cx="6117771" cy="573989"/>
          </a:xfrm>
        </p:spPr>
        <p:txBody>
          <a:bodyPr lIns="0" rIns="0">
            <a:noAutofit/>
          </a:bodyPr>
          <a:lstStyle>
            <a:lvl1pPr>
              <a:defRPr sz="3200" b="1" spc="0">
                <a:solidFill>
                  <a:schemeClr val="bg1"/>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510539" y="1962673"/>
            <a:ext cx="6117771" cy="3676128"/>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535810" y="1555002"/>
            <a:ext cx="6076915" cy="407670"/>
          </a:xfrm>
        </p:spPr>
        <p:txBody>
          <a:bodyPr lIns="0" rIns="0">
            <a:noAutofit/>
          </a:bodyPr>
          <a:lstStyle>
            <a:lvl1pPr marL="0" indent="0">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Footer Placeholder 3">
            <a:extLst>
              <a:ext uri="{FF2B5EF4-FFF2-40B4-BE49-F238E27FC236}">
                <a16:creationId xmlns:a16="http://schemas.microsoft.com/office/drawing/2014/main" id="{7BFE929D-DC77-46CA-82A0-DBC67BEA93A1}"/>
              </a:ext>
            </a:extLst>
          </p:cNvPr>
          <p:cNvSpPr>
            <a:spLocks noGrp="1"/>
          </p:cNvSpPr>
          <p:nvPr>
            <p:ph type="ftr" sz="quarter" idx="16"/>
          </p:nvPr>
        </p:nvSpPr>
        <p:spPr/>
        <p:txBody>
          <a:bodyPr/>
          <a:lstStyle/>
          <a:p>
            <a:r>
              <a:rPr lang="en-US"/>
              <a:t>STUDENT PERFORMANCE PREDICTOR</a:t>
            </a:r>
            <a:endParaRPr lang="en-US" dirty="0"/>
          </a:p>
        </p:txBody>
      </p:sp>
      <p:sp>
        <p:nvSpPr>
          <p:cNvPr id="6" name="Slide Number Placeholder 5">
            <a:extLst>
              <a:ext uri="{FF2B5EF4-FFF2-40B4-BE49-F238E27FC236}">
                <a16:creationId xmlns:a16="http://schemas.microsoft.com/office/drawing/2014/main" id="{04A17937-35A7-4492-BF9B-0912A22FF3F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06660089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42E9CCD-6BB8-4209-A6BA-851867956084}"/>
              </a:ext>
            </a:extLst>
          </p:cNvPr>
          <p:cNvSpPr>
            <a:spLocks noGrp="1"/>
          </p:cNvSpPr>
          <p:nvPr>
            <p:ph sz="quarter" idx="16"/>
          </p:nvPr>
        </p:nvSpPr>
        <p:spPr>
          <a:xfrm>
            <a:off x="6400191" y="470641"/>
            <a:ext cx="5220309" cy="59167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a:off x="657060" y="435124"/>
            <a:ext cx="5134751" cy="6215741"/>
            <a:chOff x="252031" y="391887"/>
            <a:chExt cx="7433283" cy="6215741"/>
          </a:xfrm>
        </p:grpSpPr>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99167" y="1099002"/>
            <a:ext cx="4226024" cy="573989"/>
          </a:xfrm>
        </p:spPr>
        <p:txBody>
          <a:bodyPr lIns="0" rIns="0">
            <a:noAutofit/>
          </a:bodyPr>
          <a:lstStyle>
            <a:lvl1pPr>
              <a:defRPr sz="3200" b="1" spc="0">
                <a:solidFill>
                  <a:schemeClr val="bg1"/>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99167" y="2145234"/>
            <a:ext cx="4226024" cy="3857329"/>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611804" y="1737564"/>
            <a:ext cx="4197802" cy="407670"/>
          </a:xfrm>
        </p:spPr>
        <p:txBody>
          <a:bodyPr lIns="0" rIns="0">
            <a:noAutofit/>
          </a:bodyPr>
          <a:lstStyle>
            <a:lvl1pPr marL="0" indent="0">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4" name="Footer Placeholder 3">
            <a:extLst>
              <a:ext uri="{FF2B5EF4-FFF2-40B4-BE49-F238E27FC236}">
                <a16:creationId xmlns:a16="http://schemas.microsoft.com/office/drawing/2014/main" id="{15311BA1-4F61-4FA7-9C20-685B3689CAEF}"/>
              </a:ext>
            </a:extLst>
          </p:cNvPr>
          <p:cNvSpPr>
            <a:spLocks noGrp="1"/>
          </p:cNvSpPr>
          <p:nvPr>
            <p:ph type="ftr" sz="quarter" idx="17"/>
          </p:nvPr>
        </p:nvSpPr>
        <p:spPr/>
        <p:txBody>
          <a:bodyPr/>
          <a:lstStyle/>
          <a:p>
            <a:r>
              <a:rPr lang="en-US"/>
              <a:t>STUDENT PERFORMANCE PREDICTOR</a:t>
            </a:r>
            <a:endParaRPr lang="en-US" dirty="0"/>
          </a:p>
        </p:txBody>
      </p:sp>
      <p:sp>
        <p:nvSpPr>
          <p:cNvPr id="8" name="Slide Number Placeholder 7">
            <a:extLst>
              <a:ext uri="{FF2B5EF4-FFF2-40B4-BE49-F238E27FC236}">
                <a16:creationId xmlns:a16="http://schemas.microsoft.com/office/drawing/2014/main" id="{8EF357A5-40C6-41A4-B1BE-0AF78D459AC3}"/>
              </a:ext>
            </a:extLst>
          </p:cNvPr>
          <p:cNvSpPr>
            <a:spLocks noGrp="1"/>
          </p:cNvSpPr>
          <p:nvPr>
            <p:ph type="sldNum" sz="quarter" idx="18"/>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278939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27C465-B000-4905-9328-DBAB7930A0CF}"/>
              </a:ext>
            </a:extLst>
          </p:cNvPr>
          <p:cNvSpPr>
            <a:spLocks noGrp="1"/>
          </p:cNvSpPr>
          <p:nvPr>
            <p:ph type="title"/>
          </p:nvPr>
        </p:nvSpPr>
        <p:spPr>
          <a:xfrm>
            <a:off x="595884" y="0"/>
            <a:ext cx="11000232" cy="11887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BBF3059-D5B9-418C-A60B-C3C8E261E486}"/>
              </a:ext>
            </a:extLst>
          </p:cNvPr>
          <p:cNvSpPr>
            <a:spLocks noGrp="1"/>
          </p:cNvSpPr>
          <p:nvPr>
            <p:ph type="body" idx="1"/>
          </p:nvPr>
        </p:nvSpPr>
        <p:spPr>
          <a:xfrm>
            <a:off x="595884" y="1188720"/>
            <a:ext cx="11000232" cy="498824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E087F727-48BD-4EB4-B57F-5AC03BEB1A4D}"/>
              </a:ext>
            </a:extLst>
          </p:cNvPr>
          <p:cNvSpPr>
            <a:spLocks noGrp="1"/>
          </p:cNvSpPr>
          <p:nvPr>
            <p:ph type="ftr" sz="quarter" idx="3"/>
          </p:nvPr>
        </p:nvSpPr>
        <p:spPr>
          <a:xfrm>
            <a:off x="595884" y="6468303"/>
            <a:ext cx="4114800" cy="365125"/>
          </a:xfrm>
          <a:prstGeom prst="rect">
            <a:avLst/>
          </a:prstGeom>
        </p:spPr>
        <p:txBody>
          <a:bodyPr vert="horz" lIns="91440" tIns="45720" rIns="91440" bIns="45720" rtlCol="0" anchor="ctr"/>
          <a:lstStyle>
            <a:lvl1pPr algn="l">
              <a:defRPr sz="1200">
                <a:solidFill>
                  <a:schemeClr val="bg1"/>
                </a:solidFill>
              </a:defRPr>
            </a:lvl1pPr>
          </a:lstStyle>
          <a:p>
            <a:r>
              <a:rPr lang="en-US"/>
              <a:t>STUDENT PERFORMANCE PREDICTOR</a:t>
            </a:r>
            <a:endParaRPr lang="en-US" dirty="0"/>
          </a:p>
        </p:txBody>
      </p:sp>
      <p:sp>
        <p:nvSpPr>
          <p:cNvPr id="9" name="Rectangle: Single Corner Snipped 8">
            <a:extLst>
              <a:ext uri="{FF2B5EF4-FFF2-40B4-BE49-F238E27FC236}">
                <a16:creationId xmlns:a16="http://schemas.microsoft.com/office/drawing/2014/main" id="{7166C798-72CE-4F2D-9A04-013F24A2659F}"/>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Slide Number Placeholder 5">
            <a:extLst>
              <a:ext uri="{FF2B5EF4-FFF2-40B4-BE49-F238E27FC236}">
                <a16:creationId xmlns:a16="http://schemas.microsoft.com/office/drawing/2014/main" id="{3ACE58C5-CE1C-415B-8591-25A53FF2AE88}"/>
              </a:ext>
            </a:extLst>
          </p:cNvPr>
          <p:cNvSpPr>
            <a:spLocks noGrp="1"/>
          </p:cNvSpPr>
          <p:nvPr>
            <p:ph type="sldNum" sz="quarter" idx="4"/>
          </p:nvPr>
        </p:nvSpPr>
        <p:spPr>
          <a:xfrm>
            <a:off x="11549269" y="6405746"/>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46527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1" r:id="rId4"/>
    <p:sldLayoutId id="2147483653" r:id="rId5"/>
    <p:sldLayoutId id="2147483657" r:id="rId6"/>
    <p:sldLayoutId id="2147483660" r:id="rId7"/>
    <p:sldLayoutId id="2147483663" r:id="rId8"/>
    <p:sldLayoutId id="2147483669" r:id="rId9"/>
    <p:sldLayoutId id="2147483666" r:id="rId10"/>
    <p:sldLayoutId id="2147483670" r:id="rId11"/>
    <p:sldLayoutId id="2147483667" r:id="rId12"/>
    <p:sldLayoutId id="2147483668" r:id="rId13"/>
    <p:sldLayoutId id="2147483655" r:id="rId14"/>
  </p:sldLayoutIdLst>
  <p:hf sldNum="0" hdr="0" dt="0"/>
  <p:txStyles>
    <p:titleStyle>
      <a:lvl1pPr algn="ctr" defTabSz="914400" rtl="0" eaLnBrk="1" latinLnBrk="0" hangingPunct="1">
        <a:lnSpc>
          <a:spcPct val="90000"/>
        </a:lnSpc>
        <a:spcBef>
          <a:spcPct val="0"/>
        </a:spcBef>
        <a:buNone/>
        <a:defRPr sz="4400" b="1" kern="1200" cap="all"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userDrawn="1">
          <p15:clr>
            <a:srgbClr val="F26B43"/>
          </p15:clr>
        </p15:guide>
        <p15:guide id="2" pos="73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jp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jp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4.jp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1141F81C-9D53-46BA-AF14-C3396378DDAF}"/>
              </a:ext>
            </a:extLst>
          </p:cNvPr>
          <p:cNvPicPr>
            <a:picLocks noGrp="1" noChangeAspect="1"/>
          </p:cNvPicPr>
          <p:nvPr>
            <p:ph type="pic" sz="quarter" idx="15"/>
          </p:nvPr>
        </p:nvPicPr>
        <p:blipFill>
          <a:blip r:embed="rId2"/>
          <a:srcRect t="3949" b="3949"/>
          <a:stretch>
            <a:fillRect/>
          </a:stretch>
        </p:blipFill>
        <p:spPr>
          <a:xfrm>
            <a:off x="2264229" y="0"/>
            <a:ext cx="9927771" cy="6858000"/>
          </a:xfrm>
        </p:spPr>
      </p:pic>
      <p:grpSp>
        <p:nvGrpSpPr>
          <p:cNvPr id="2" name="Group 1" descr="Accent squares:  white open shape, shaded green block, and white block with text placeholder.">
            <a:extLst>
              <a:ext uri="{FF2B5EF4-FFF2-40B4-BE49-F238E27FC236}">
                <a16:creationId xmlns:a16="http://schemas.microsoft.com/office/drawing/2014/main" id="{CCC577CF-CED3-44B1-AC3E-05C2556B41F4}"/>
              </a:ext>
            </a:extLst>
          </p:cNvPr>
          <p:cNvGrpSpPr/>
          <p:nvPr/>
        </p:nvGrpSpPr>
        <p:grpSpPr>
          <a:xfrm>
            <a:off x="883522" y="408327"/>
            <a:ext cx="5276606" cy="5768636"/>
            <a:chOff x="883522" y="408327"/>
            <a:chExt cx="5276606" cy="5768636"/>
          </a:xfrm>
        </p:grpSpPr>
        <p:sp>
          <p:nvSpPr>
            <p:cNvPr id="14" name="Rectangle 13">
              <a:extLst>
                <a:ext uri="{FF2B5EF4-FFF2-40B4-BE49-F238E27FC236}">
                  <a16:creationId xmlns:a16="http://schemas.microsoft.com/office/drawing/2014/main" id="{875940B9-0338-4FFA-9747-10812F028FB7}"/>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4" name="Rectangle 23">
              <a:extLst>
                <a:ext uri="{FF2B5EF4-FFF2-40B4-BE49-F238E27FC236}">
                  <a16:creationId xmlns:a16="http://schemas.microsoft.com/office/drawing/2014/main" id="{D4B52C7E-3049-4545-956A-6D8F73F234DB}"/>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3" name="Graphic 12" descr="Open accent square">
              <a:extLst>
                <a:ext uri="{FF2B5EF4-FFF2-40B4-BE49-F238E27FC236}">
                  <a16:creationId xmlns:a16="http://schemas.microsoft.com/office/drawing/2014/main" id="{46669882-9FD4-41D7-A5A6-A4A2E44A2A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9938" y="1088572"/>
              <a:ext cx="4572000" cy="4572000"/>
            </a:xfrm>
            <a:prstGeom prst="rect">
              <a:avLst/>
            </a:prstGeom>
          </p:spPr>
        </p:pic>
      </p:grpSp>
      <p:sp>
        <p:nvSpPr>
          <p:cNvPr id="26" name="Title 25">
            <a:extLst>
              <a:ext uri="{FF2B5EF4-FFF2-40B4-BE49-F238E27FC236}">
                <a16:creationId xmlns:a16="http://schemas.microsoft.com/office/drawing/2014/main" id="{DB4530C3-10EF-4FDE-A1B1-9DF09C2DF096}"/>
              </a:ext>
            </a:extLst>
          </p:cNvPr>
          <p:cNvSpPr>
            <a:spLocks noGrp="1"/>
          </p:cNvSpPr>
          <p:nvPr>
            <p:ph type="title"/>
          </p:nvPr>
        </p:nvSpPr>
        <p:spPr>
          <a:xfrm>
            <a:off x="825136" y="1657352"/>
            <a:ext cx="4351911" cy="2384466"/>
          </a:xfrm>
        </p:spPr>
        <p:txBody>
          <a:bodyPr/>
          <a:lstStyle/>
          <a:p>
            <a:r>
              <a:rPr lang="en-US" dirty="0"/>
              <a:t>AI Project Presentation</a:t>
            </a:r>
          </a:p>
        </p:txBody>
      </p:sp>
      <p:sp>
        <p:nvSpPr>
          <p:cNvPr id="27" name="Text Placeholder 26">
            <a:extLst>
              <a:ext uri="{FF2B5EF4-FFF2-40B4-BE49-F238E27FC236}">
                <a16:creationId xmlns:a16="http://schemas.microsoft.com/office/drawing/2014/main" id="{863C256D-8187-4199-952C-D2BB841598F8}"/>
              </a:ext>
            </a:extLst>
          </p:cNvPr>
          <p:cNvSpPr>
            <a:spLocks noGrp="1"/>
          </p:cNvSpPr>
          <p:nvPr>
            <p:ph type="body" idx="13"/>
          </p:nvPr>
        </p:nvSpPr>
        <p:spPr>
          <a:xfrm>
            <a:off x="825137" y="3545803"/>
            <a:ext cx="4351910" cy="296437"/>
          </a:xfrm>
        </p:spPr>
        <p:txBody>
          <a:bodyPr/>
          <a:lstStyle/>
          <a:p>
            <a:r>
              <a:rPr lang="en-US" sz="1800" dirty="0"/>
              <a:t>CS-026 </a:t>
            </a:r>
            <a:r>
              <a:rPr lang="ar-SA" sz="1800" dirty="0"/>
              <a:t>♢</a:t>
            </a:r>
            <a:r>
              <a:rPr lang="en-US" sz="1800" dirty="0"/>
              <a:t> CS-031 </a:t>
            </a:r>
            <a:r>
              <a:rPr lang="ar-SA" sz="1800" dirty="0"/>
              <a:t>♢</a:t>
            </a:r>
            <a:r>
              <a:rPr lang="en-US" sz="1800" dirty="0"/>
              <a:t>CS-307</a:t>
            </a:r>
          </a:p>
          <a:p>
            <a:endParaRPr lang="en-US" sz="1800" dirty="0"/>
          </a:p>
        </p:txBody>
      </p:sp>
      <p:sp>
        <p:nvSpPr>
          <p:cNvPr id="3" name="Footer Placeholder 2">
            <a:extLst>
              <a:ext uri="{FF2B5EF4-FFF2-40B4-BE49-F238E27FC236}">
                <a16:creationId xmlns:a16="http://schemas.microsoft.com/office/drawing/2014/main" id="{6F5A9FF5-7F76-43F9-8EBE-606AC1E2C553}"/>
              </a:ext>
            </a:extLst>
          </p:cNvPr>
          <p:cNvSpPr>
            <a:spLocks noGrp="1"/>
          </p:cNvSpPr>
          <p:nvPr>
            <p:ph type="ftr" sz="quarter" idx="16"/>
          </p:nvPr>
        </p:nvSpPr>
        <p:spPr/>
        <p:txBody>
          <a:bodyPr/>
          <a:lstStyle/>
          <a:p>
            <a:r>
              <a:rPr lang="en-US" dirty="0"/>
              <a:t>STUDENT PERFORMANCE PREDICTOR</a:t>
            </a:r>
          </a:p>
        </p:txBody>
      </p:sp>
      <p:sp>
        <p:nvSpPr>
          <p:cNvPr id="11" name="Rectangle: Single Corner Snipped 10" descr="Footer accent box">
            <a:extLst>
              <a:ext uri="{FF2B5EF4-FFF2-40B4-BE49-F238E27FC236}">
                <a16:creationId xmlns:a16="http://schemas.microsoft.com/office/drawing/2014/main" id="{A39C0937-57CD-4C2F-B530-516994363917}"/>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5" name="TextBox 4">
            <a:extLst>
              <a:ext uri="{FF2B5EF4-FFF2-40B4-BE49-F238E27FC236}">
                <a16:creationId xmlns:a16="http://schemas.microsoft.com/office/drawing/2014/main" id="{6C2B46DB-E968-452A-957C-668401CD2AF6}"/>
              </a:ext>
            </a:extLst>
          </p:cNvPr>
          <p:cNvSpPr txBox="1"/>
          <p:nvPr/>
        </p:nvSpPr>
        <p:spPr>
          <a:xfrm flipH="1">
            <a:off x="1481804" y="3999799"/>
            <a:ext cx="3155345" cy="1015663"/>
          </a:xfrm>
          <a:prstGeom prst="rect">
            <a:avLst/>
          </a:prstGeom>
          <a:noFill/>
        </p:spPr>
        <p:txBody>
          <a:bodyPr wrap="square" rtlCol="0">
            <a:spAutoFit/>
          </a:bodyPr>
          <a:lstStyle/>
          <a:p>
            <a:pPr algn="ctr"/>
            <a:r>
              <a:rPr lang="en-US" sz="2000" dirty="0">
                <a:solidFill>
                  <a:schemeClr val="bg1"/>
                </a:solidFill>
                <a:latin typeface="+mj-lt"/>
              </a:rPr>
              <a:t>Syed Muhammad Asad</a:t>
            </a:r>
            <a:br>
              <a:rPr lang="en-US" sz="2000" dirty="0">
                <a:solidFill>
                  <a:schemeClr val="bg1"/>
                </a:solidFill>
                <a:latin typeface="+mj-lt"/>
              </a:rPr>
            </a:br>
            <a:r>
              <a:rPr lang="en-US" sz="2000" dirty="0">
                <a:solidFill>
                  <a:schemeClr val="bg1"/>
                </a:solidFill>
                <a:latin typeface="+mj-lt"/>
              </a:rPr>
              <a:t>Hafiz M. Saad Waqar</a:t>
            </a:r>
          </a:p>
          <a:p>
            <a:pPr algn="ctr"/>
            <a:r>
              <a:rPr lang="en-US" sz="2000" dirty="0">
                <a:solidFill>
                  <a:schemeClr val="bg1"/>
                </a:solidFill>
                <a:latin typeface="+mj-lt"/>
              </a:rPr>
              <a:t>Bilal Shamim</a:t>
            </a:r>
            <a:endParaRPr lang="en-PK" sz="2000" dirty="0">
              <a:solidFill>
                <a:schemeClr val="bg1"/>
              </a:solidFill>
              <a:latin typeface="+mj-lt"/>
            </a:endParaRPr>
          </a:p>
        </p:txBody>
      </p:sp>
      <p:sp>
        <p:nvSpPr>
          <p:cNvPr id="6" name="TextBox 5">
            <a:extLst>
              <a:ext uri="{FF2B5EF4-FFF2-40B4-BE49-F238E27FC236}">
                <a16:creationId xmlns:a16="http://schemas.microsoft.com/office/drawing/2014/main" id="{5213E2A4-5766-4640-A9DF-5A86A0E66FB4}"/>
              </a:ext>
            </a:extLst>
          </p:cNvPr>
          <p:cNvSpPr txBox="1"/>
          <p:nvPr/>
        </p:nvSpPr>
        <p:spPr>
          <a:xfrm flipH="1">
            <a:off x="6333372" y="6125517"/>
            <a:ext cx="5262744" cy="461665"/>
          </a:xfrm>
          <a:prstGeom prst="rect">
            <a:avLst/>
          </a:prstGeom>
          <a:noFill/>
        </p:spPr>
        <p:txBody>
          <a:bodyPr wrap="square" rtlCol="0">
            <a:spAutoFit/>
          </a:bodyPr>
          <a:lstStyle/>
          <a:p>
            <a:r>
              <a:rPr lang="en-US" sz="2400" dirty="0">
                <a:solidFill>
                  <a:schemeClr val="bg1"/>
                </a:solidFill>
              </a:rPr>
              <a:t>COURSE INSTUCTOR: DR. SAAD QASIM</a:t>
            </a:r>
            <a:endParaRPr lang="en-PK" sz="2400" dirty="0">
              <a:solidFill>
                <a:schemeClr val="bg1"/>
              </a:solidFill>
            </a:endParaRPr>
          </a:p>
        </p:txBody>
      </p:sp>
    </p:spTree>
    <p:extLst>
      <p:ext uri="{BB962C8B-B14F-4D97-AF65-F5344CB8AC3E}">
        <p14:creationId xmlns:p14="http://schemas.microsoft.com/office/powerpoint/2010/main" val="2948305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CDA76051-4ADF-4B21-A273-B6EB50278850}"/>
              </a:ext>
            </a:extLst>
          </p:cNvPr>
          <p:cNvPicPr>
            <a:picLocks noGrp="1" noChangeAspect="1"/>
          </p:cNvPicPr>
          <p:nvPr>
            <p:ph type="pic" sz="quarter" idx="15"/>
          </p:nvPr>
        </p:nvPicPr>
        <p:blipFill>
          <a:blip r:embed="rId2"/>
          <a:srcRect t="7660" b="7660"/>
          <a:stretch>
            <a:fillRect/>
          </a:stretch>
        </p:blipFill>
        <p:spPr>
          <a:xfrm>
            <a:off x="-71015" y="0"/>
            <a:ext cx="12263015" cy="6858000"/>
          </a:xfrm>
        </p:spPr>
      </p:pic>
      <p:grpSp>
        <p:nvGrpSpPr>
          <p:cNvPr id="2" name="Group 11" descr="Accent squares:  white open shape, shaded green block, and white block with text placeholder.">
            <a:extLst>
              <a:ext uri="{FF2B5EF4-FFF2-40B4-BE49-F238E27FC236}">
                <a16:creationId xmlns:a16="http://schemas.microsoft.com/office/drawing/2014/main" id="{1101DF86-6B00-49D3-9EFB-456055F79899}"/>
              </a:ext>
            </a:extLst>
          </p:cNvPr>
          <p:cNvGrpSpPr/>
          <p:nvPr/>
        </p:nvGrpSpPr>
        <p:grpSpPr>
          <a:xfrm flipH="1" flipV="1">
            <a:off x="5485518" y="231468"/>
            <a:ext cx="6139543" cy="6182181"/>
            <a:chOff x="800720" y="576902"/>
            <a:chExt cx="5359408" cy="5496821"/>
          </a:xfrm>
        </p:grpSpPr>
        <p:sp>
          <p:nvSpPr>
            <p:cNvPr id="15" name="Rectangle 14">
              <a:extLst>
                <a:ext uri="{FF2B5EF4-FFF2-40B4-BE49-F238E27FC236}">
                  <a16:creationId xmlns:a16="http://schemas.microsoft.com/office/drawing/2014/main" id="{551A06BE-4DC9-42C3-9272-4EF3E833D5F5}"/>
                </a:ext>
              </a:extLst>
            </p:cNvPr>
            <p:cNvSpPr/>
            <p:nvPr/>
          </p:nvSpPr>
          <p:spPr>
            <a:xfrm>
              <a:off x="1808217" y="1403691"/>
              <a:ext cx="4351911" cy="4670032"/>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6" name="Rectangle 15">
              <a:extLst>
                <a:ext uri="{FF2B5EF4-FFF2-40B4-BE49-F238E27FC236}">
                  <a16:creationId xmlns:a16="http://schemas.microsoft.com/office/drawing/2014/main" id="{6568F216-4DE5-421A-A222-041B654BB87E}"/>
                </a:ext>
              </a:extLst>
            </p:cNvPr>
            <p:cNvSpPr/>
            <p:nvPr/>
          </p:nvSpPr>
          <p:spPr>
            <a:xfrm>
              <a:off x="800720" y="576902"/>
              <a:ext cx="5252620" cy="5303242"/>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4" name="Title 3">
            <a:extLst>
              <a:ext uri="{FF2B5EF4-FFF2-40B4-BE49-F238E27FC236}">
                <a16:creationId xmlns:a16="http://schemas.microsoft.com/office/drawing/2014/main" id="{9C2EEB1E-E5B2-44FA-8D26-4D510438DDB9}"/>
              </a:ext>
            </a:extLst>
          </p:cNvPr>
          <p:cNvSpPr>
            <a:spLocks noGrp="1"/>
          </p:cNvSpPr>
          <p:nvPr>
            <p:ph type="title"/>
          </p:nvPr>
        </p:nvSpPr>
        <p:spPr>
          <a:xfrm>
            <a:off x="5708888" y="83512"/>
            <a:ext cx="5734786" cy="1769608"/>
          </a:xfrm>
        </p:spPr>
        <p:txBody>
          <a:bodyPr>
            <a:normAutofit/>
          </a:bodyPr>
          <a:lstStyle/>
          <a:p>
            <a:r>
              <a:rPr lang="en-US" dirty="0">
                <a:solidFill>
                  <a:schemeClr val="bg1"/>
                </a:solidFill>
              </a:rPr>
              <a:t>LINEAR REGRESSION</a:t>
            </a:r>
          </a:p>
        </p:txBody>
      </p:sp>
      <p:sp>
        <p:nvSpPr>
          <p:cNvPr id="19" name="Text Placeholder 2">
            <a:extLst>
              <a:ext uri="{FF2B5EF4-FFF2-40B4-BE49-F238E27FC236}">
                <a16:creationId xmlns:a16="http://schemas.microsoft.com/office/drawing/2014/main" id="{2F2E0D99-FB22-4130-AAF1-73D2822A328F}"/>
              </a:ext>
            </a:extLst>
          </p:cNvPr>
          <p:cNvSpPr txBox="1">
            <a:spLocks/>
          </p:cNvSpPr>
          <p:nvPr/>
        </p:nvSpPr>
        <p:spPr>
          <a:xfrm>
            <a:off x="4011790" y="1200088"/>
            <a:ext cx="5513936" cy="348277"/>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continued</a:t>
            </a:r>
          </a:p>
        </p:txBody>
      </p:sp>
      <p:sp>
        <p:nvSpPr>
          <p:cNvPr id="8" name="Footer Placeholder 7">
            <a:extLst>
              <a:ext uri="{FF2B5EF4-FFF2-40B4-BE49-F238E27FC236}">
                <a16:creationId xmlns:a16="http://schemas.microsoft.com/office/drawing/2014/main" id="{B534C07A-363B-4948-8546-2503B45830DC}"/>
              </a:ext>
            </a:extLst>
          </p:cNvPr>
          <p:cNvSpPr>
            <a:spLocks noGrp="1"/>
          </p:cNvSpPr>
          <p:nvPr>
            <p:ph type="ftr" sz="quarter" idx="16"/>
          </p:nvPr>
        </p:nvSpPr>
        <p:spPr/>
        <p:txBody>
          <a:bodyPr/>
          <a:lstStyle/>
          <a:p>
            <a:r>
              <a:rPr lang="en-US" dirty="0"/>
              <a:t>STUDENT PERFORMANCE PREDICTOR</a:t>
            </a:r>
          </a:p>
        </p:txBody>
      </p:sp>
      <p:sp>
        <p:nvSpPr>
          <p:cNvPr id="17" name="Rectangle: Single Corner Snipped 16" descr="Footer accent box">
            <a:extLst>
              <a:ext uri="{FF2B5EF4-FFF2-40B4-BE49-F238E27FC236}">
                <a16:creationId xmlns:a16="http://schemas.microsoft.com/office/drawing/2014/main" id="{D3377F02-85FB-4FAC-AC31-CF6E323FFE3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12" name="Text Placeholder 2">
            <a:extLst>
              <a:ext uri="{FF2B5EF4-FFF2-40B4-BE49-F238E27FC236}">
                <a16:creationId xmlns:a16="http://schemas.microsoft.com/office/drawing/2014/main" id="{8D2ED1A0-60EA-4209-B8C1-45E0EAC6A11B}"/>
              </a:ext>
            </a:extLst>
          </p:cNvPr>
          <p:cNvSpPr txBox="1">
            <a:spLocks/>
          </p:cNvSpPr>
          <p:nvPr/>
        </p:nvSpPr>
        <p:spPr>
          <a:xfrm>
            <a:off x="5854537" y="2155091"/>
            <a:ext cx="4520134" cy="3616714"/>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n-US" dirty="0"/>
              <a:t>Gradient descent is a method of updating C and M to reduce the cost function (MSE). The idea is that we start with some values for C and M and then we change these values iteratively to reduce the cost. Gradient descent helps us on how to change the values.</a:t>
            </a:r>
          </a:p>
        </p:txBody>
      </p:sp>
      <p:sp>
        <p:nvSpPr>
          <p:cNvPr id="13" name="Title 3">
            <a:extLst>
              <a:ext uri="{FF2B5EF4-FFF2-40B4-BE49-F238E27FC236}">
                <a16:creationId xmlns:a16="http://schemas.microsoft.com/office/drawing/2014/main" id="{925177FE-7BDE-402F-A18A-3165F75AC711}"/>
              </a:ext>
            </a:extLst>
          </p:cNvPr>
          <p:cNvSpPr txBox="1">
            <a:spLocks/>
          </p:cNvSpPr>
          <p:nvPr/>
        </p:nvSpPr>
        <p:spPr>
          <a:xfrm>
            <a:off x="5040911" y="955068"/>
            <a:ext cx="5734786" cy="176960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cap="all" spc="300" baseline="0">
                <a:solidFill>
                  <a:schemeClr val="bg1"/>
                </a:solidFill>
                <a:latin typeface="+mj-lt"/>
                <a:ea typeface="+mj-ea"/>
                <a:cs typeface="+mj-cs"/>
              </a:defRPr>
            </a:lvl1pPr>
          </a:lstStyle>
          <a:p>
            <a:r>
              <a:rPr lang="en-US" sz="3200" dirty="0"/>
              <a:t>Gradient Descent</a:t>
            </a:r>
          </a:p>
        </p:txBody>
      </p:sp>
      <p:pic>
        <p:nvPicPr>
          <p:cNvPr id="22" name="Picture 21">
            <a:extLst>
              <a:ext uri="{FF2B5EF4-FFF2-40B4-BE49-F238E27FC236}">
                <a16:creationId xmlns:a16="http://schemas.microsoft.com/office/drawing/2014/main" id="{876D7029-0AD1-43E9-8CF3-88AC70986058}"/>
              </a:ext>
            </a:extLst>
          </p:cNvPr>
          <p:cNvPicPr>
            <a:picLocks noChangeAspect="1"/>
          </p:cNvPicPr>
          <p:nvPr/>
        </p:nvPicPr>
        <p:blipFill>
          <a:blip r:embed="rId3"/>
          <a:stretch>
            <a:fillRect/>
          </a:stretch>
        </p:blipFill>
        <p:spPr>
          <a:xfrm>
            <a:off x="192235" y="1205386"/>
            <a:ext cx="5197045" cy="4278387"/>
          </a:xfrm>
          <a:prstGeom prst="rect">
            <a:avLst/>
          </a:prstGeom>
        </p:spPr>
      </p:pic>
    </p:spTree>
    <p:extLst>
      <p:ext uri="{BB962C8B-B14F-4D97-AF65-F5344CB8AC3E}">
        <p14:creationId xmlns:p14="http://schemas.microsoft.com/office/powerpoint/2010/main" val="2186900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E90C23A-E70E-4F0E-A110-8D9285B49661}"/>
              </a:ext>
            </a:extLst>
          </p:cNvPr>
          <p:cNvPicPr>
            <a:picLocks noChangeAspect="1"/>
          </p:cNvPicPr>
          <p:nvPr/>
        </p:nvPicPr>
        <p:blipFill>
          <a:blip r:embed="rId2"/>
          <a:stretch>
            <a:fillRect/>
          </a:stretch>
        </p:blipFill>
        <p:spPr>
          <a:xfrm>
            <a:off x="0" y="0"/>
            <a:ext cx="12192000" cy="6858000"/>
          </a:xfrm>
          <a:prstGeom prst="rect">
            <a:avLst/>
          </a:prstGeom>
        </p:spPr>
      </p:pic>
      <p:grpSp>
        <p:nvGrpSpPr>
          <p:cNvPr id="2" name="Group 11" descr="Accent squares:  white open shape, shaded green block, and white block with text placeholder.">
            <a:extLst>
              <a:ext uri="{FF2B5EF4-FFF2-40B4-BE49-F238E27FC236}">
                <a16:creationId xmlns:a16="http://schemas.microsoft.com/office/drawing/2014/main" id="{1101DF86-6B00-49D3-9EFB-456055F79899}"/>
              </a:ext>
            </a:extLst>
          </p:cNvPr>
          <p:cNvGrpSpPr/>
          <p:nvPr/>
        </p:nvGrpSpPr>
        <p:grpSpPr>
          <a:xfrm flipH="1" flipV="1">
            <a:off x="1561079" y="24572"/>
            <a:ext cx="3983374" cy="1818744"/>
            <a:chOff x="-212226" y="1403685"/>
            <a:chExt cx="4621175" cy="4773273"/>
          </a:xfrm>
        </p:grpSpPr>
        <p:sp>
          <p:nvSpPr>
            <p:cNvPr id="15" name="Rectangle 14">
              <a:extLst>
                <a:ext uri="{FF2B5EF4-FFF2-40B4-BE49-F238E27FC236}">
                  <a16:creationId xmlns:a16="http://schemas.microsoft.com/office/drawing/2014/main" id="{551A06BE-4DC9-42C3-9272-4EF3E833D5F5}"/>
                </a:ext>
              </a:extLst>
            </p:cNvPr>
            <p:cNvSpPr/>
            <p:nvPr/>
          </p:nvSpPr>
          <p:spPr>
            <a:xfrm>
              <a:off x="57038" y="1403685"/>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6" name="Rectangle 15">
              <a:extLst>
                <a:ext uri="{FF2B5EF4-FFF2-40B4-BE49-F238E27FC236}">
                  <a16:creationId xmlns:a16="http://schemas.microsoft.com/office/drawing/2014/main" id="{6568F216-4DE5-421A-A222-041B654BB87E}"/>
                </a:ext>
              </a:extLst>
            </p:cNvPr>
            <p:cNvSpPr/>
            <p:nvPr/>
          </p:nvSpPr>
          <p:spPr>
            <a:xfrm>
              <a:off x="-212226" y="1403690"/>
              <a:ext cx="4351910" cy="4077232"/>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19" name="Text Placeholder 2">
            <a:extLst>
              <a:ext uri="{FF2B5EF4-FFF2-40B4-BE49-F238E27FC236}">
                <a16:creationId xmlns:a16="http://schemas.microsoft.com/office/drawing/2014/main" id="{2F2E0D99-FB22-4130-AAF1-73D2822A328F}"/>
              </a:ext>
            </a:extLst>
          </p:cNvPr>
          <p:cNvSpPr txBox="1">
            <a:spLocks/>
          </p:cNvSpPr>
          <p:nvPr/>
        </p:nvSpPr>
        <p:spPr>
          <a:xfrm>
            <a:off x="1492861" y="637507"/>
            <a:ext cx="4351912" cy="296437"/>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APPLING LINEAR REGRESSION ON OUR PROJECT.</a:t>
            </a:r>
          </a:p>
          <a:p>
            <a:pPr algn="ctr"/>
            <a:endParaRPr lang="en-US" dirty="0"/>
          </a:p>
        </p:txBody>
      </p:sp>
      <p:sp>
        <p:nvSpPr>
          <p:cNvPr id="8" name="Footer Placeholder 7">
            <a:extLst>
              <a:ext uri="{FF2B5EF4-FFF2-40B4-BE49-F238E27FC236}">
                <a16:creationId xmlns:a16="http://schemas.microsoft.com/office/drawing/2014/main" id="{B534C07A-363B-4948-8546-2503B45830DC}"/>
              </a:ext>
            </a:extLst>
          </p:cNvPr>
          <p:cNvSpPr>
            <a:spLocks noGrp="1"/>
          </p:cNvSpPr>
          <p:nvPr>
            <p:ph type="ftr" sz="quarter" idx="16"/>
          </p:nvPr>
        </p:nvSpPr>
        <p:spPr/>
        <p:txBody>
          <a:bodyPr/>
          <a:lstStyle/>
          <a:p>
            <a:r>
              <a:rPr lang="en-US" dirty="0">
                <a:solidFill>
                  <a:schemeClr val="tx1"/>
                </a:solidFill>
              </a:rPr>
              <a:t>STUDENT PERFORMANCE PREDICTOR</a:t>
            </a:r>
          </a:p>
        </p:txBody>
      </p:sp>
      <p:sp>
        <p:nvSpPr>
          <p:cNvPr id="17" name="Rectangle: Single Corner Snipped 16" descr="Footer accent box">
            <a:extLst>
              <a:ext uri="{FF2B5EF4-FFF2-40B4-BE49-F238E27FC236}">
                <a16:creationId xmlns:a16="http://schemas.microsoft.com/office/drawing/2014/main" id="{D3377F02-85FB-4FAC-AC31-CF6E323FFE3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11</a:t>
            </a:r>
          </a:p>
        </p:txBody>
      </p:sp>
    </p:spTree>
    <p:extLst>
      <p:ext uri="{BB962C8B-B14F-4D97-AF65-F5344CB8AC3E}">
        <p14:creationId xmlns:p14="http://schemas.microsoft.com/office/powerpoint/2010/main" val="3589013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30E584DE-62C7-4CB0-AF25-AA067FE3DB93}"/>
              </a:ext>
            </a:extLst>
          </p:cNvPr>
          <p:cNvPicPr>
            <a:picLocks noChangeAspect="1"/>
          </p:cNvPicPr>
          <p:nvPr/>
        </p:nvPicPr>
        <p:blipFill>
          <a:blip r:embed="rId2"/>
          <a:stretch>
            <a:fillRect/>
          </a:stretch>
        </p:blipFill>
        <p:spPr>
          <a:xfrm>
            <a:off x="0" y="24572"/>
            <a:ext cx="12191999" cy="6833428"/>
          </a:xfrm>
          <a:prstGeom prst="rect">
            <a:avLst/>
          </a:prstGeom>
        </p:spPr>
      </p:pic>
      <p:grpSp>
        <p:nvGrpSpPr>
          <p:cNvPr id="2" name="Group 11" descr="Accent squares:  white open shape, shaded green block, and white block with text placeholder.">
            <a:extLst>
              <a:ext uri="{FF2B5EF4-FFF2-40B4-BE49-F238E27FC236}">
                <a16:creationId xmlns:a16="http://schemas.microsoft.com/office/drawing/2014/main" id="{1101DF86-6B00-49D3-9EFB-456055F79899}"/>
              </a:ext>
            </a:extLst>
          </p:cNvPr>
          <p:cNvGrpSpPr/>
          <p:nvPr/>
        </p:nvGrpSpPr>
        <p:grpSpPr>
          <a:xfrm flipH="1" flipV="1">
            <a:off x="3499004" y="5014683"/>
            <a:ext cx="5557909" cy="1818743"/>
            <a:chOff x="1639979" y="1088571"/>
            <a:chExt cx="4520149" cy="5088392"/>
          </a:xfrm>
        </p:grpSpPr>
        <p:sp>
          <p:nvSpPr>
            <p:cNvPr id="15" name="Rectangle 14">
              <a:extLst>
                <a:ext uri="{FF2B5EF4-FFF2-40B4-BE49-F238E27FC236}">
                  <a16:creationId xmlns:a16="http://schemas.microsoft.com/office/drawing/2014/main" id="{551A06BE-4DC9-42C3-9272-4EF3E833D5F5}"/>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6" name="Rectangle 15">
              <a:extLst>
                <a:ext uri="{FF2B5EF4-FFF2-40B4-BE49-F238E27FC236}">
                  <a16:creationId xmlns:a16="http://schemas.microsoft.com/office/drawing/2014/main" id="{6568F216-4DE5-421A-A222-041B654BB87E}"/>
                </a:ext>
              </a:extLst>
            </p:cNvPr>
            <p:cNvSpPr/>
            <p:nvPr/>
          </p:nvSpPr>
          <p:spPr>
            <a:xfrm>
              <a:off x="1639979" y="1088571"/>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19" name="Text Placeholder 2">
            <a:extLst>
              <a:ext uri="{FF2B5EF4-FFF2-40B4-BE49-F238E27FC236}">
                <a16:creationId xmlns:a16="http://schemas.microsoft.com/office/drawing/2014/main" id="{2F2E0D99-FB22-4130-AAF1-73D2822A328F}"/>
              </a:ext>
            </a:extLst>
          </p:cNvPr>
          <p:cNvSpPr txBox="1">
            <a:spLocks/>
          </p:cNvSpPr>
          <p:nvPr/>
        </p:nvSpPr>
        <p:spPr>
          <a:xfrm>
            <a:off x="4201365" y="5501373"/>
            <a:ext cx="4492691" cy="565598"/>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SUMMARY OF THE ALGORITHM.</a:t>
            </a:r>
          </a:p>
          <a:p>
            <a:pPr algn="ctr"/>
            <a:endParaRPr lang="en-US" dirty="0"/>
          </a:p>
          <a:p>
            <a:pPr algn="ctr"/>
            <a:endParaRPr lang="en-US" dirty="0"/>
          </a:p>
        </p:txBody>
      </p:sp>
      <p:sp>
        <p:nvSpPr>
          <p:cNvPr id="8" name="Footer Placeholder 7">
            <a:extLst>
              <a:ext uri="{FF2B5EF4-FFF2-40B4-BE49-F238E27FC236}">
                <a16:creationId xmlns:a16="http://schemas.microsoft.com/office/drawing/2014/main" id="{B534C07A-363B-4948-8546-2503B45830DC}"/>
              </a:ext>
            </a:extLst>
          </p:cNvPr>
          <p:cNvSpPr>
            <a:spLocks noGrp="1"/>
          </p:cNvSpPr>
          <p:nvPr>
            <p:ph type="ftr" sz="quarter" idx="16"/>
          </p:nvPr>
        </p:nvSpPr>
        <p:spPr>
          <a:xfrm>
            <a:off x="1234741" y="6537737"/>
            <a:ext cx="4114800" cy="365125"/>
          </a:xfrm>
        </p:spPr>
        <p:txBody>
          <a:bodyPr/>
          <a:lstStyle/>
          <a:p>
            <a:r>
              <a:rPr lang="en-US" dirty="0">
                <a:solidFill>
                  <a:schemeClr val="tx1"/>
                </a:solidFill>
              </a:rPr>
              <a:t>STUDENT PERFORMANCE PREDICTOR</a:t>
            </a:r>
          </a:p>
        </p:txBody>
      </p:sp>
      <p:sp>
        <p:nvSpPr>
          <p:cNvPr id="17" name="Rectangle: Single Corner Snipped 16" descr="Footer accent box">
            <a:extLst>
              <a:ext uri="{FF2B5EF4-FFF2-40B4-BE49-F238E27FC236}">
                <a16:creationId xmlns:a16="http://schemas.microsoft.com/office/drawing/2014/main" id="{D3377F02-85FB-4FAC-AC31-CF6E323FFE3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12</a:t>
            </a:r>
          </a:p>
        </p:txBody>
      </p:sp>
      <p:cxnSp>
        <p:nvCxnSpPr>
          <p:cNvPr id="26" name="Straight Arrow Connector 25">
            <a:extLst>
              <a:ext uri="{FF2B5EF4-FFF2-40B4-BE49-F238E27FC236}">
                <a16:creationId xmlns:a16="http://schemas.microsoft.com/office/drawing/2014/main" id="{B746AF93-3A4C-4E4C-9D8F-624AB59B5BDE}"/>
              </a:ext>
            </a:extLst>
          </p:cNvPr>
          <p:cNvCxnSpPr>
            <a:cxnSpLocks/>
          </p:cNvCxnSpPr>
          <p:nvPr/>
        </p:nvCxnSpPr>
        <p:spPr>
          <a:xfrm>
            <a:off x="3294743" y="2554953"/>
            <a:ext cx="411124" cy="128842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1" name="Straight Arrow Connector 30">
            <a:extLst>
              <a:ext uri="{FF2B5EF4-FFF2-40B4-BE49-F238E27FC236}">
                <a16:creationId xmlns:a16="http://schemas.microsoft.com/office/drawing/2014/main" id="{BCBA1D75-3DE4-448D-85C2-195ECC10277C}"/>
              </a:ext>
            </a:extLst>
          </p:cNvPr>
          <p:cNvCxnSpPr>
            <a:cxnSpLocks/>
          </p:cNvCxnSpPr>
          <p:nvPr/>
        </p:nvCxnSpPr>
        <p:spPr>
          <a:xfrm flipH="1">
            <a:off x="4978401" y="3199163"/>
            <a:ext cx="1402989" cy="64421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3" name="Text Placeholder 2">
            <a:extLst>
              <a:ext uri="{FF2B5EF4-FFF2-40B4-BE49-F238E27FC236}">
                <a16:creationId xmlns:a16="http://schemas.microsoft.com/office/drawing/2014/main" id="{031EA14D-13C7-4F3B-A34E-1A592A691675}"/>
              </a:ext>
            </a:extLst>
          </p:cNvPr>
          <p:cNvSpPr txBox="1">
            <a:spLocks/>
          </p:cNvSpPr>
          <p:nvPr/>
        </p:nvSpPr>
        <p:spPr>
          <a:xfrm>
            <a:off x="1781629" y="2166511"/>
            <a:ext cx="4114800" cy="388442"/>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b="1" dirty="0">
                <a:solidFill>
                  <a:schemeClr val="tx1"/>
                </a:solidFill>
              </a:rPr>
              <a:t>Predicted GPA</a:t>
            </a:r>
          </a:p>
        </p:txBody>
      </p:sp>
      <p:sp>
        <p:nvSpPr>
          <p:cNvPr id="34" name="Text Placeholder 2">
            <a:extLst>
              <a:ext uri="{FF2B5EF4-FFF2-40B4-BE49-F238E27FC236}">
                <a16:creationId xmlns:a16="http://schemas.microsoft.com/office/drawing/2014/main" id="{E39A2627-762E-4A60-9C4D-1BF3C7366479}"/>
              </a:ext>
            </a:extLst>
          </p:cNvPr>
          <p:cNvSpPr txBox="1">
            <a:spLocks/>
          </p:cNvSpPr>
          <p:nvPr/>
        </p:nvSpPr>
        <p:spPr>
          <a:xfrm>
            <a:off x="4978401" y="2929010"/>
            <a:ext cx="4114800" cy="388442"/>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b="1" dirty="0">
                <a:solidFill>
                  <a:schemeClr val="tx1"/>
                </a:solidFill>
              </a:rPr>
              <a:t>ERROR</a:t>
            </a:r>
          </a:p>
        </p:txBody>
      </p:sp>
    </p:spTree>
    <p:extLst>
      <p:ext uri="{BB962C8B-B14F-4D97-AF65-F5344CB8AC3E}">
        <p14:creationId xmlns:p14="http://schemas.microsoft.com/office/powerpoint/2010/main" val="11560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8730CF-7145-4FB3-9D8E-2B321299F682}"/>
              </a:ext>
            </a:extLst>
          </p:cNvPr>
          <p:cNvPicPr>
            <a:picLocks noChangeAspect="1"/>
          </p:cNvPicPr>
          <p:nvPr/>
        </p:nvPicPr>
        <p:blipFill>
          <a:blip r:embed="rId2"/>
          <a:stretch>
            <a:fillRect/>
          </a:stretch>
        </p:blipFill>
        <p:spPr>
          <a:xfrm>
            <a:off x="0" y="0"/>
            <a:ext cx="12192000" cy="6858000"/>
          </a:xfrm>
          <a:prstGeom prst="rect">
            <a:avLst/>
          </a:prstGeom>
        </p:spPr>
      </p:pic>
      <p:grpSp>
        <p:nvGrpSpPr>
          <p:cNvPr id="2" name="Group 11" descr="Accent squares:  white open shape, shaded green block, and white block with text placeholder.">
            <a:extLst>
              <a:ext uri="{FF2B5EF4-FFF2-40B4-BE49-F238E27FC236}">
                <a16:creationId xmlns:a16="http://schemas.microsoft.com/office/drawing/2014/main" id="{1101DF86-6B00-49D3-9EFB-456055F79899}"/>
              </a:ext>
            </a:extLst>
          </p:cNvPr>
          <p:cNvGrpSpPr/>
          <p:nvPr/>
        </p:nvGrpSpPr>
        <p:grpSpPr>
          <a:xfrm flipH="1" flipV="1">
            <a:off x="595883" y="372914"/>
            <a:ext cx="4724363" cy="1949372"/>
            <a:chOff x="1639979" y="1088571"/>
            <a:chExt cx="4520149" cy="5088392"/>
          </a:xfrm>
        </p:grpSpPr>
        <p:sp>
          <p:nvSpPr>
            <p:cNvPr id="15" name="Rectangle 14">
              <a:extLst>
                <a:ext uri="{FF2B5EF4-FFF2-40B4-BE49-F238E27FC236}">
                  <a16:creationId xmlns:a16="http://schemas.microsoft.com/office/drawing/2014/main" id="{551A06BE-4DC9-42C3-9272-4EF3E833D5F5}"/>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6" name="Rectangle 15">
              <a:extLst>
                <a:ext uri="{FF2B5EF4-FFF2-40B4-BE49-F238E27FC236}">
                  <a16:creationId xmlns:a16="http://schemas.microsoft.com/office/drawing/2014/main" id="{6568F216-4DE5-421A-A222-041B654BB87E}"/>
                </a:ext>
              </a:extLst>
            </p:cNvPr>
            <p:cNvSpPr/>
            <p:nvPr/>
          </p:nvSpPr>
          <p:spPr>
            <a:xfrm>
              <a:off x="1639979" y="1088571"/>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19" name="Text Placeholder 2">
            <a:extLst>
              <a:ext uri="{FF2B5EF4-FFF2-40B4-BE49-F238E27FC236}">
                <a16:creationId xmlns:a16="http://schemas.microsoft.com/office/drawing/2014/main" id="{2F2E0D99-FB22-4130-AAF1-73D2822A328F}"/>
              </a:ext>
            </a:extLst>
          </p:cNvPr>
          <p:cNvSpPr txBox="1">
            <a:spLocks/>
          </p:cNvSpPr>
          <p:nvPr/>
        </p:nvSpPr>
        <p:spPr>
          <a:xfrm>
            <a:off x="899886" y="1095344"/>
            <a:ext cx="4420360" cy="646370"/>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SCATTERED PLOT</a:t>
            </a:r>
          </a:p>
          <a:p>
            <a:pPr algn="ctr"/>
            <a:endParaRPr lang="en-US" dirty="0"/>
          </a:p>
        </p:txBody>
      </p:sp>
      <p:sp>
        <p:nvSpPr>
          <p:cNvPr id="8" name="Footer Placeholder 7">
            <a:extLst>
              <a:ext uri="{FF2B5EF4-FFF2-40B4-BE49-F238E27FC236}">
                <a16:creationId xmlns:a16="http://schemas.microsoft.com/office/drawing/2014/main" id="{B534C07A-363B-4948-8546-2503B45830DC}"/>
              </a:ext>
            </a:extLst>
          </p:cNvPr>
          <p:cNvSpPr>
            <a:spLocks noGrp="1"/>
          </p:cNvSpPr>
          <p:nvPr>
            <p:ph type="ftr" sz="quarter" idx="16"/>
          </p:nvPr>
        </p:nvSpPr>
        <p:spPr/>
        <p:txBody>
          <a:bodyPr/>
          <a:lstStyle/>
          <a:p>
            <a:r>
              <a:rPr lang="en-US" dirty="0">
                <a:solidFill>
                  <a:schemeClr val="tx1"/>
                </a:solidFill>
              </a:rPr>
              <a:t>STUDENT PERFORMANCE PREDICTOR</a:t>
            </a:r>
          </a:p>
        </p:txBody>
      </p:sp>
      <p:sp>
        <p:nvSpPr>
          <p:cNvPr id="17" name="Rectangle: Single Corner Snipped 16" descr="Footer accent box">
            <a:extLst>
              <a:ext uri="{FF2B5EF4-FFF2-40B4-BE49-F238E27FC236}">
                <a16:creationId xmlns:a16="http://schemas.microsoft.com/office/drawing/2014/main" id="{D3377F02-85FB-4FAC-AC31-CF6E323FFE3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13</a:t>
            </a:r>
          </a:p>
        </p:txBody>
      </p:sp>
    </p:spTree>
    <p:extLst>
      <p:ext uri="{BB962C8B-B14F-4D97-AF65-F5344CB8AC3E}">
        <p14:creationId xmlns:p14="http://schemas.microsoft.com/office/powerpoint/2010/main" val="102364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38DEA6-CBB8-41E0-8987-B680B9FDCED7}"/>
              </a:ext>
            </a:extLst>
          </p:cNvPr>
          <p:cNvPicPr>
            <a:picLocks noChangeAspect="1"/>
          </p:cNvPicPr>
          <p:nvPr/>
        </p:nvPicPr>
        <p:blipFill>
          <a:blip r:embed="rId2"/>
          <a:stretch>
            <a:fillRect/>
          </a:stretch>
        </p:blipFill>
        <p:spPr>
          <a:xfrm>
            <a:off x="35765" y="-2836"/>
            <a:ext cx="12156234" cy="6836261"/>
          </a:xfrm>
          <a:prstGeom prst="rect">
            <a:avLst/>
          </a:prstGeom>
        </p:spPr>
      </p:pic>
      <p:grpSp>
        <p:nvGrpSpPr>
          <p:cNvPr id="2" name="Group 11" descr="Accent squares:  white open shape, shaded green block, and white block with text placeholder.">
            <a:extLst>
              <a:ext uri="{FF2B5EF4-FFF2-40B4-BE49-F238E27FC236}">
                <a16:creationId xmlns:a16="http://schemas.microsoft.com/office/drawing/2014/main" id="{1101DF86-6B00-49D3-9EFB-456055F79899}"/>
              </a:ext>
            </a:extLst>
          </p:cNvPr>
          <p:cNvGrpSpPr/>
          <p:nvPr/>
        </p:nvGrpSpPr>
        <p:grpSpPr>
          <a:xfrm flipH="1" flipV="1">
            <a:off x="3499004" y="5014683"/>
            <a:ext cx="5557909" cy="1818743"/>
            <a:chOff x="1639979" y="1088571"/>
            <a:chExt cx="4520149" cy="5088392"/>
          </a:xfrm>
        </p:grpSpPr>
        <p:sp>
          <p:nvSpPr>
            <p:cNvPr id="15" name="Rectangle 14">
              <a:extLst>
                <a:ext uri="{FF2B5EF4-FFF2-40B4-BE49-F238E27FC236}">
                  <a16:creationId xmlns:a16="http://schemas.microsoft.com/office/drawing/2014/main" id="{551A06BE-4DC9-42C3-9272-4EF3E833D5F5}"/>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6" name="Rectangle 15">
              <a:extLst>
                <a:ext uri="{FF2B5EF4-FFF2-40B4-BE49-F238E27FC236}">
                  <a16:creationId xmlns:a16="http://schemas.microsoft.com/office/drawing/2014/main" id="{6568F216-4DE5-421A-A222-041B654BB87E}"/>
                </a:ext>
              </a:extLst>
            </p:cNvPr>
            <p:cNvSpPr/>
            <p:nvPr/>
          </p:nvSpPr>
          <p:spPr>
            <a:xfrm>
              <a:off x="1639979" y="1088571"/>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19" name="Text Placeholder 2">
            <a:extLst>
              <a:ext uri="{FF2B5EF4-FFF2-40B4-BE49-F238E27FC236}">
                <a16:creationId xmlns:a16="http://schemas.microsoft.com/office/drawing/2014/main" id="{2F2E0D99-FB22-4130-AAF1-73D2822A328F}"/>
              </a:ext>
            </a:extLst>
          </p:cNvPr>
          <p:cNvSpPr txBox="1">
            <a:spLocks/>
          </p:cNvSpPr>
          <p:nvPr/>
        </p:nvSpPr>
        <p:spPr>
          <a:xfrm>
            <a:off x="4201365" y="5501373"/>
            <a:ext cx="4492691" cy="565598"/>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SUMMARY OF THE ALGORITHM.</a:t>
            </a:r>
          </a:p>
          <a:p>
            <a:pPr algn="ctr"/>
            <a:endParaRPr lang="en-US" dirty="0"/>
          </a:p>
          <a:p>
            <a:pPr algn="ctr"/>
            <a:endParaRPr lang="en-US" dirty="0"/>
          </a:p>
        </p:txBody>
      </p:sp>
      <p:sp>
        <p:nvSpPr>
          <p:cNvPr id="8" name="Footer Placeholder 7">
            <a:extLst>
              <a:ext uri="{FF2B5EF4-FFF2-40B4-BE49-F238E27FC236}">
                <a16:creationId xmlns:a16="http://schemas.microsoft.com/office/drawing/2014/main" id="{B534C07A-363B-4948-8546-2503B45830DC}"/>
              </a:ext>
            </a:extLst>
          </p:cNvPr>
          <p:cNvSpPr>
            <a:spLocks noGrp="1"/>
          </p:cNvSpPr>
          <p:nvPr>
            <p:ph type="ftr" sz="quarter" idx="16"/>
          </p:nvPr>
        </p:nvSpPr>
        <p:spPr>
          <a:xfrm>
            <a:off x="570781" y="6441028"/>
            <a:ext cx="4114800" cy="365125"/>
          </a:xfrm>
        </p:spPr>
        <p:txBody>
          <a:bodyPr/>
          <a:lstStyle/>
          <a:p>
            <a:r>
              <a:rPr lang="en-US" dirty="0">
                <a:solidFill>
                  <a:schemeClr val="tx1"/>
                </a:solidFill>
              </a:rPr>
              <a:t>STUDENT PERFORMANCE PREDICTOR</a:t>
            </a:r>
          </a:p>
        </p:txBody>
      </p:sp>
      <p:sp>
        <p:nvSpPr>
          <p:cNvPr id="17" name="Rectangle: Single Corner Snipped 16" descr="Footer accent box">
            <a:extLst>
              <a:ext uri="{FF2B5EF4-FFF2-40B4-BE49-F238E27FC236}">
                <a16:creationId xmlns:a16="http://schemas.microsoft.com/office/drawing/2014/main" id="{D3377F02-85FB-4FAC-AC31-CF6E323FFE3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14</a:t>
            </a:r>
          </a:p>
        </p:txBody>
      </p:sp>
      <p:cxnSp>
        <p:nvCxnSpPr>
          <p:cNvPr id="26" name="Straight Arrow Connector 25">
            <a:extLst>
              <a:ext uri="{FF2B5EF4-FFF2-40B4-BE49-F238E27FC236}">
                <a16:creationId xmlns:a16="http://schemas.microsoft.com/office/drawing/2014/main" id="{B746AF93-3A4C-4E4C-9D8F-624AB59B5BDE}"/>
              </a:ext>
            </a:extLst>
          </p:cNvPr>
          <p:cNvCxnSpPr>
            <a:cxnSpLocks/>
          </p:cNvCxnSpPr>
          <p:nvPr/>
        </p:nvCxnSpPr>
        <p:spPr>
          <a:xfrm>
            <a:off x="3705867" y="2984500"/>
            <a:ext cx="625175" cy="8890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1" name="Straight Arrow Connector 30">
            <a:extLst>
              <a:ext uri="{FF2B5EF4-FFF2-40B4-BE49-F238E27FC236}">
                <a16:creationId xmlns:a16="http://schemas.microsoft.com/office/drawing/2014/main" id="{BCBA1D75-3DE4-448D-85C2-195ECC10277C}"/>
              </a:ext>
            </a:extLst>
          </p:cNvPr>
          <p:cNvCxnSpPr>
            <a:cxnSpLocks/>
          </p:cNvCxnSpPr>
          <p:nvPr/>
        </p:nvCxnSpPr>
        <p:spPr>
          <a:xfrm flipH="1">
            <a:off x="5270313" y="3051315"/>
            <a:ext cx="1177397" cy="82218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3" name="Text Placeholder 2">
            <a:extLst>
              <a:ext uri="{FF2B5EF4-FFF2-40B4-BE49-F238E27FC236}">
                <a16:creationId xmlns:a16="http://schemas.microsoft.com/office/drawing/2014/main" id="{031EA14D-13C7-4F3B-A34E-1A592A691675}"/>
              </a:ext>
            </a:extLst>
          </p:cNvPr>
          <p:cNvSpPr txBox="1">
            <a:spLocks/>
          </p:cNvSpPr>
          <p:nvPr/>
        </p:nvSpPr>
        <p:spPr>
          <a:xfrm>
            <a:off x="1961054" y="2593569"/>
            <a:ext cx="4114800" cy="388442"/>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b="1" dirty="0">
                <a:solidFill>
                  <a:schemeClr val="tx1"/>
                </a:solidFill>
              </a:rPr>
              <a:t>Predicted GPA</a:t>
            </a:r>
          </a:p>
        </p:txBody>
      </p:sp>
      <p:sp>
        <p:nvSpPr>
          <p:cNvPr id="34" name="Text Placeholder 2">
            <a:extLst>
              <a:ext uri="{FF2B5EF4-FFF2-40B4-BE49-F238E27FC236}">
                <a16:creationId xmlns:a16="http://schemas.microsoft.com/office/drawing/2014/main" id="{E39A2627-762E-4A60-9C4D-1BF3C7366479}"/>
              </a:ext>
            </a:extLst>
          </p:cNvPr>
          <p:cNvSpPr txBox="1">
            <a:spLocks/>
          </p:cNvSpPr>
          <p:nvPr/>
        </p:nvSpPr>
        <p:spPr>
          <a:xfrm>
            <a:off x="5270313" y="2787790"/>
            <a:ext cx="4114800" cy="388442"/>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b="1" dirty="0">
                <a:solidFill>
                  <a:schemeClr val="tx1"/>
                </a:solidFill>
              </a:rPr>
              <a:t>ERROR</a:t>
            </a:r>
          </a:p>
        </p:txBody>
      </p:sp>
    </p:spTree>
    <p:extLst>
      <p:ext uri="{BB962C8B-B14F-4D97-AF65-F5344CB8AC3E}">
        <p14:creationId xmlns:p14="http://schemas.microsoft.com/office/powerpoint/2010/main" val="1366974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381D466-AF98-48ED-9A3E-89F94350A750}"/>
              </a:ext>
            </a:extLst>
          </p:cNvPr>
          <p:cNvSpPr>
            <a:spLocks noGrp="1"/>
          </p:cNvSpPr>
          <p:nvPr>
            <p:ph type="pic" sz="quarter" idx="15"/>
          </p:nvPr>
        </p:nvSpPr>
        <p:spPr/>
      </p:sp>
      <p:sp>
        <p:nvSpPr>
          <p:cNvPr id="3" name="Title 2">
            <a:extLst>
              <a:ext uri="{FF2B5EF4-FFF2-40B4-BE49-F238E27FC236}">
                <a16:creationId xmlns:a16="http://schemas.microsoft.com/office/drawing/2014/main" id="{9CBD1905-CAC8-4E20-B2E0-69B645AF0D48}"/>
              </a:ext>
            </a:extLst>
          </p:cNvPr>
          <p:cNvSpPr>
            <a:spLocks noGrp="1"/>
          </p:cNvSpPr>
          <p:nvPr>
            <p:ph type="title"/>
          </p:nvPr>
        </p:nvSpPr>
        <p:spPr/>
        <p:txBody>
          <a:bodyPr/>
          <a:lstStyle/>
          <a:p>
            <a:endParaRPr lang="en-PK"/>
          </a:p>
        </p:txBody>
      </p:sp>
      <p:sp>
        <p:nvSpPr>
          <p:cNvPr id="4" name="Text Placeholder 3">
            <a:extLst>
              <a:ext uri="{FF2B5EF4-FFF2-40B4-BE49-F238E27FC236}">
                <a16:creationId xmlns:a16="http://schemas.microsoft.com/office/drawing/2014/main" id="{4219090F-B45B-4F75-B731-C59578612EDE}"/>
              </a:ext>
            </a:extLst>
          </p:cNvPr>
          <p:cNvSpPr>
            <a:spLocks noGrp="1"/>
          </p:cNvSpPr>
          <p:nvPr>
            <p:ph type="body" idx="13"/>
          </p:nvPr>
        </p:nvSpPr>
        <p:spPr/>
        <p:txBody>
          <a:bodyPr/>
          <a:lstStyle/>
          <a:p>
            <a:endParaRPr lang="en-PK"/>
          </a:p>
        </p:txBody>
      </p:sp>
      <p:pic>
        <p:nvPicPr>
          <p:cNvPr id="7" name="Picture 6">
            <a:extLst>
              <a:ext uri="{FF2B5EF4-FFF2-40B4-BE49-F238E27FC236}">
                <a16:creationId xmlns:a16="http://schemas.microsoft.com/office/drawing/2014/main" id="{CDA76051-4ADF-4B21-A273-B6EB50278850}"/>
              </a:ext>
            </a:extLst>
          </p:cNvPr>
          <p:cNvPicPr/>
          <p:nvPr/>
        </p:nvPicPr>
        <p:blipFill>
          <a:blip r:embed="rId2"/>
          <a:srcRect t="7660" b="7660"/>
          <a:stretch>
            <a:fillRect/>
          </a:stretch>
        </p:blipFill>
        <p:spPr>
          <a:xfrm>
            <a:off x="-71015" y="-39756"/>
            <a:ext cx="12263015" cy="6864927"/>
          </a:xfrm>
          <a:prstGeom prst="rect">
            <a:avLst/>
          </a:prstGeom>
          <a:solidFill>
            <a:schemeClr val="bg1">
              <a:lumMod val="50000"/>
            </a:schemeClr>
          </a:solidFill>
        </p:spPr>
      </p:pic>
      <p:sp>
        <p:nvSpPr>
          <p:cNvPr id="8" name="Footer Placeholder 4">
            <a:extLst>
              <a:ext uri="{FF2B5EF4-FFF2-40B4-BE49-F238E27FC236}">
                <a16:creationId xmlns:a16="http://schemas.microsoft.com/office/drawing/2014/main" id="{39549ADB-A39B-4486-A4AD-FE4ACFB80E3F}"/>
              </a:ext>
            </a:extLst>
          </p:cNvPr>
          <p:cNvSpPr>
            <a:spLocks noGrp="1"/>
          </p:cNvSpPr>
          <p:nvPr>
            <p:ph type="ftr" sz="quarter" idx="16"/>
          </p:nvPr>
        </p:nvSpPr>
        <p:spPr>
          <a:xfrm>
            <a:off x="0" y="6470642"/>
            <a:ext cx="4114800" cy="365125"/>
          </a:xfrm>
        </p:spPr>
        <p:txBody>
          <a:bodyPr/>
          <a:lstStyle/>
          <a:p>
            <a:r>
              <a:rPr lang="en-US" dirty="0"/>
              <a:t>STUDENT PERFORMANCE PREDICTOR</a:t>
            </a:r>
          </a:p>
        </p:txBody>
      </p:sp>
      <p:grpSp>
        <p:nvGrpSpPr>
          <p:cNvPr id="9" name="Group 11" descr="Accent squares:  white open shape, shaded green block, and white block with text placeholder.">
            <a:extLst>
              <a:ext uri="{FF2B5EF4-FFF2-40B4-BE49-F238E27FC236}">
                <a16:creationId xmlns:a16="http://schemas.microsoft.com/office/drawing/2014/main" id="{8ABC865B-FE9D-4DA1-8E9E-ED82CB43233A}"/>
              </a:ext>
            </a:extLst>
          </p:cNvPr>
          <p:cNvGrpSpPr/>
          <p:nvPr/>
        </p:nvGrpSpPr>
        <p:grpSpPr>
          <a:xfrm flipH="1" flipV="1">
            <a:off x="308113" y="349834"/>
            <a:ext cx="5276606" cy="5768636"/>
            <a:chOff x="883522" y="408327"/>
            <a:chExt cx="5276606" cy="5768636"/>
          </a:xfrm>
        </p:grpSpPr>
        <p:sp>
          <p:nvSpPr>
            <p:cNvPr id="10" name="Rectangle 9">
              <a:extLst>
                <a:ext uri="{FF2B5EF4-FFF2-40B4-BE49-F238E27FC236}">
                  <a16:creationId xmlns:a16="http://schemas.microsoft.com/office/drawing/2014/main" id="{3AE37FC4-1D64-41AA-9445-5626C2E5A805}"/>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1" name="Graphic 10" descr="Open white accent square">
              <a:extLst>
                <a:ext uri="{FF2B5EF4-FFF2-40B4-BE49-F238E27FC236}">
                  <a16:creationId xmlns:a16="http://schemas.microsoft.com/office/drawing/2014/main" id="{9784C722-079A-4A22-BEE1-01461BD5D2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9938" y="1088572"/>
              <a:ext cx="4572000" cy="4572000"/>
            </a:xfrm>
            <a:prstGeom prst="rect">
              <a:avLst/>
            </a:prstGeom>
          </p:spPr>
        </p:pic>
        <p:sp>
          <p:nvSpPr>
            <p:cNvPr id="12" name="Rectangle 11">
              <a:extLst>
                <a:ext uri="{FF2B5EF4-FFF2-40B4-BE49-F238E27FC236}">
                  <a16:creationId xmlns:a16="http://schemas.microsoft.com/office/drawing/2014/main" id="{8C293189-6987-48F0-AEBA-E768EA90D531}"/>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17" name="Rectangle 16">
            <a:extLst>
              <a:ext uri="{FF2B5EF4-FFF2-40B4-BE49-F238E27FC236}">
                <a16:creationId xmlns:a16="http://schemas.microsoft.com/office/drawing/2014/main" id="{C3741861-7EA9-4AD9-BEF6-31D86F33CBBF}"/>
              </a:ext>
            </a:extLst>
          </p:cNvPr>
          <p:cNvSpPr/>
          <p:nvPr/>
        </p:nvSpPr>
        <p:spPr>
          <a:xfrm>
            <a:off x="1308552" y="3062902"/>
            <a:ext cx="3658149" cy="2154436"/>
          </a:xfrm>
          <a:prstGeom prst="rect">
            <a:avLst/>
          </a:prstGeom>
        </p:spPr>
        <p:txBody>
          <a:bodyPr wrap="square">
            <a:spAutoFit/>
          </a:bodyPr>
          <a:lstStyle/>
          <a:p>
            <a:r>
              <a:rPr lang="en-US" sz="2200" b="1" u="sng" dirty="0">
                <a:solidFill>
                  <a:schemeClr val="bg1"/>
                </a:solidFill>
              </a:rPr>
              <a:t>BECAUSE</a:t>
            </a:r>
          </a:p>
          <a:p>
            <a:endParaRPr lang="en-US" sz="2200" b="1" u="sng" dirty="0">
              <a:solidFill>
                <a:schemeClr val="bg1"/>
              </a:solidFill>
            </a:endParaRPr>
          </a:p>
          <a:p>
            <a:r>
              <a:rPr lang="en-US" dirty="0">
                <a:solidFill>
                  <a:schemeClr val="bg1"/>
                </a:solidFill>
              </a:rPr>
              <a:t>Linear regression is a linear approach to modelling the relationship between a scalar response (or dependent variable) .</a:t>
            </a:r>
          </a:p>
          <a:p>
            <a:r>
              <a:rPr lang="en-US" dirty="0">
                <a:solidFill>
                  <a:schemeClr val="bg1"/>
                </a:solidFill>
              </a:rPr>
              <a:t>Here GPA is dependent on courses.</a:t>
            </a:r>
            <a:endParaRPr lang="en-PK" dirty="0">
              <a:solidFill>
                <a:schemeClr val="bg1"/>
              </a:solidFill>
            </a:endParaRPr>
          </a:p>
        </p:txBody>
      </p:sp>
      <p:sp>
        <p:nvSpPr>
          <p:cNvPr id="20" name="Rectangle 19">
            <a:extLst>
              <a:ext uri="{FF2B5EF4-FFF2-40B4-BE49-F238E27FC236}">
                <a16:creationId xmlns:a16="http://schemas.microsoft.com/office/drawing/2014/main" id="{0D41D7F9-B067-449B-B96A-E5BB1DE141E9}"/>
              </a:ext>
            </a:extLst>
          </p:cNvPr>
          <p:cNvSpPr/>
          <p:nvPr/>
        </p:nvSpPr>
        <p:spPr>
          <a:xfrm>
            <a:off x="1232808" y="1322964"/>
            <a:ext cx="6096000" cy="1446550"/>
          </a:xfrm>
          <a:prstGeom prst="rect">
            <a:avLst/>
          </a:prstGeom>
        </p:spPr>
        <p:txBody>
          <a:bodyPr>
            <a:spAutoFit/>
          </a:bodyPr>
          <a:lstStyle/>
          <a:p>
            <a:r>
              <a:rPr lang="en-US" sz="4400" b="1" cap="all" spc="300" dirty="0">
                <a:solidFill>
                  <a:prstClr val="white"/>
                </a:solidFill>
                <a:ea typeface="+mj-ea"/>
                <a:cs typeface="+mj-cs"/>
              </a:rPr>
              <a:t>WHY LINEAR REGRESSION???</a:t>
            </a:r>
            <a:endParaRPr lang="en-PK" dirty="0"/>
          </a:p>
        </p:txBody>
      </p:sp>
      <p:pic>
        <p:nvPicPr>
          <p:cNvPr id="21" name="Picture 20">
            <a:extLst>
              <a:ext uri="{FF2B5EF4-FFF2-40B4-BE49-F238E27FC236}">
                <a16:creationId xmlns:a16="http://schemas.microsoft.com/office/drawing/2014/main" id="{8404CCDA-5449-44E3-B581-55AE0D8A7444}"/>
              </a:ext>
            </a:extLst>
          </p:cNvPr>
          <p:cNvPicPr>
            <a:picLocks noChangeAspect="1"/>
          </p:cNvPicPr>
          <p:nvPr/>
        </p:nvPicPr>
        <p:blipFill>
          <a:blip r:embed="rId5"/>
          <a:stretch>
            <a:fillRect/>
          </a:stretch>
        </p:blipFill>
        <p:spPr>
          <a:xfrm>
            <a:off x="6795776" y="3179252"/>
            <a:ext cx="4491453" cy="3284167"/>
          </a:xfrm>
          <a:prstGeom prst="rect">
            <a:avLst/>
          </a:prstGeom>
          <a:ln w="38100">
            <a:solidFill>
              <a:schemeClr val="accent2">
                <a:lumMod val="75000"/>
              </a:schemeClr>
            </a:solidFill>
          </a:ln>
        </p:spPr>
      </p:pic>
      <p:pic>
        <p:nvPicPr>
          <p:cNvPr id="22" name="Picture 21">
            <a:extLst>
              <a:ext uri="{FF2B5EF4-FFF2-40B4-BE49-F238E27FC236}">
                <a16:creationId xmlns:a16="http://schemas.microsoft.com/office/drawing/2014/main" id="{AC6F37CC-55B1-491D-80FA-ACBC28D85609}"/>
              </a:ext>
            </a:extLst>
          </p:cNvPr>
          <p:cNvPicPr>
            <a:picLocks noChangeAspect="1"/>
          </p:cNvPicPr>
          <p:nvPr/>
        </p:nvPicPr>
        <p:blipFill>
          <a:blip r:embed="rId6"/>
          <a:stretch>
            <a:fillRect/>
          </a:stretch>
        </p:blipFill>
        <p:spPr>
          <a:xfrm>
            <a:off x="7805313" y="447044"/>
            <a:ext cx="2031302" cy="1939993"/>
          </a:xfrm>
          <a:prstGeom prst="rect">
            <a:avLst/>
          </a:prstGeom>
        </p:spPr>
      </p:pic>
      <p:sp>
        <p:nvSpPr>
          <p:cNvPr id="24" name="Rectangle: Single Corner Snipped 23" descr="Footer accent box">
            <a:extLst>
              <a:ext uri="{FF2B5EF4-FFF2-40B4-BE49-F238E27FC236}">
                <a16:creationId xmlns:a16="http://schemas.microsoft.com/office/drawing/2014/main" id="{5EEF949C-DEA8-4826-9229-F9302323BA2C}"/>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15</a:t>
            </a:r>
          </a:p>
        </p:txBody>
      </p:sp>
    </p:spTree>
    <p:extLst>
      <p:ext uri="{BB962C8B-B14F-4D97-AF65-F5344CB8AC3E}">
        <p14:creationId xmlns:p14="http://schemas.microsoft.com/office/powerpoint/2010/main" val="1106520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14BCCCD-734E-4E51-AE41-8636B36E66A4}"/>
              </a:ext>
            </a:extLst>
          </p:cNvPr>
          <p:cNvPicPr>
            <a:picLocks noChangeAspect="1"/>
          </p:cNvPicPr>
          <p:nvPr/>
        </p:nvPicPr>
        <p:blipFill>
          <a:blip r:embed="rId2"/>
          <a:stretch>
            <a:fillRect/>
          </a:stretch>
        </p:blipFill>
        <p:spPr>
          <a:xfrm>
            <a:off x="0" y="13252"/>
            <a:ext cx="12191999" cy="6800298"/>
          </a:xfrm>
          <a:prstGeom prst="rect">
            <a:avLst/>
          </a:prstGeom>
        </p:spPr>
      </p:pic>
      <p:pic>
        <p:nvPicPr>
          <p:cNvPr id="12" name="Picture 11">
            <a:extLst>
              <a:ext uri="{FF2B5EF4-FFF2-40B4-BE49-F238E27FC236}">
                <a16:creationId xmlns:a16="http://schemas.microsoft.com/office/drawing/2014/main" id="{7582FE40-791B-48BE-8FCC-37E5BE58BBAF}"/>
              </a:ext>
            </a:extLst>
          </p:cNvPr>
          <p:cNvPicPr>
            <a:picLocks noChangeAspect="1"/>
          </p:cNvPicPr>
          <p:nvPr/>
        </p:nvPicPr>
        <p:blipFill>
          <a:blip r:embed="rId3"/>
          <a:stretch>
            <a:fillRect/>
          </a:stretch>
        </p:blipFill>
        <p:spPr>
          <a:xfrm>
            <a:off x="489510" y="760875"/>
            <a:ext cx="6104564" cy="5336250"/>
          </a:xfrm>
          <a:prstGeom prst="rect">
            <a:avLst/>
          </a:prstGeom>
        </p:spPr>
      </p:pic>
      <p:sp>
        <p:nvSpPr>
          <p:cNvPr id="3" name="Title 2"/>
          <p:cNvSpPr>
            <a:spLocks noGrp="1"/>
          </p:cNvSpPr>
          <p:nvPr>
            <p:ph type="title"/>
          </p:nvPr>
        </p:nvSpPr>
        <p:spPr>
          <a:xfrm>
            <a:off x="7254001" y="269468"/>
            <a:ext cx="4206232" cy="1003541"/>
          </a:xfrm>
        </p:spPr>
        <p:txBody>
          <a:bodyPr/>
          <a:lstStyle/>
          <a:p>
            <a:r>
              <a:rPr lang="en-US" dirty="0"/>
              <a:t>GPA vs course PLOT</a:t>
            </a:r>
          </a:p>
        </p:txBody>
      </p:sp>
      <p:sp>
        <p:nvSpPr>
          <p:cNvPr id="4" name="Content Placeholder 3"/>
          <p:cNvSpPr>
            <a:spLocks noGrp="1"/>
          </p:cNvSpPr>
          <p:nvPr>
            <p:ph idx="1"/>
          </p:nvPr>
        </p:nvSpPr>
        <p:spPr>
          <a:xfrm>
            <a:off x="7165638" y="1290856"/>
            <a:ext cx="4704996" cy="4017218"/>
          </a:xfrm>
          <a:solidFill>
            <a:schemeClr val="tx1">
              <a:lumMod val="85000"/>
              <a:lumOff val="15000"/>
            </a:schemeClr>
          </a:solidFill>
        </p:spPr>
        <p:txBody>
          <a:bodyPr>
            <a:normAutofit/>
          </a:bodyPr>
          <a:lstStyle/>
          <a:p>
            <a:pPr>
              <a:buNone/>
            </a:pPr>
            <a:r>
              <a:rPr lang="en-US" dirty="0"/>
              <a:t>     </a:t>
            </a:r>
          </a:p>
        </p:txBody>
      </p:sp>
      <p:pic>
        <p:nvPicPr>
          <p:cNvPr id="5" name="Picture 4">
            <a:extLst>
              <a:ext uri="{FF2B5EF4-FFF2-40B4-BE49-F238E27FC236}">
                <a16:creationId xmlns:a16="http://schemas.microsoft.com/office/drawing/2014/main" id="{A3E60261-6844-4C89-B9B0-876E0D76F804}"/>
              </a:ext>
            </a:extLst>
          </p:cNvPr>
          <p:cNvPicPr>
            <a:picLocks noChangeAspect="1"/>
          </p:cNvPicPr>
          <p:nvPr/>
        </p:nvPicPr>
        <p:blipFill>
          <a:blip r:embed="rId4"/>
          <a:stretch>
            <a:fillRect/>
          </a:stretch>
        </p:blipFill>
        <p:spPr>
          <a:xfrm>
            <a:off x="7357799" y="1982612"/>
            <a:ext cx="4127191" cy="1597347"/>
          </a:xfrm>
          <a:prstGeom prst="rect">
            <a:avLst/>
          </a:prstGeom>
        </p:spPr>
      </p:pic>
      <p:sp>
        <p:nvSpPr>
          <p:cNvPr id="9" name="TextBox 8">
            <a:extLst>
              <a:ext uri="{FF2B5EF4-FFF2-40B4-BE49-F238E27FC236}">
                <a16:creationId xmlns:a16="http://schemas.microsoft.com/office/drawing/2014/main" id="{2E3A22FE-73C0-4C58-8B89-BEFC4591748B}"/>
              </a:ext>
            </a:extLst>
          </p:cNvPr>
          <p:cNvSpPr txBox="1"/>
          <p:nvPr/>
        </p:nvSpPr>
        <p:spPr>
          <a:xfrm flipH="1">
            <a:off x="7254001" y="1400919"/>
            <a:ext cx="2167394" cy="430887"/>
          </a:xfrm>
          <a:prstGeom prst="rect">
            <a:avLst/>
          </a:prstGeom>
          <a:noFill/>
        </p:spPr>
        <p:txBody>
          <a:bodyPr wrap="square" rtlCol="0">
            <a:spAutoFit/>
          </a:bodyPr>
          <a:lstStyle/>
          <a:p>
            <a:r>
              <a:rPr lang="en-US" sz="2200" b="1" dirty="0">
                <a:solidFill>
                  <a:schemeClr val="bg1"/>
                </a:solidFill>
              </a:rPr>
              <a:t>R CODE</a:t>
            </a:r>
            <a:endParaRPr lang="en-PK" sz="2200" b="1" dirty="0">
              <a:solidFill>
                <a:schemeClr val="bg1"/>
              </a:solidFill>
            </a:endParaRPr>
          </a:p>
        </p:txBody>
      </p:sp>
      <p:pic>
        <p:nvPicPr>
          <p:cNvPr id="2" name="Picture 1">
            <a:extLst>
              <a:ext uri="{FF2B5EF4-FFF2-40B4-BE49-F238E27FC236}">
                <a16:creationId xmlns:a16="http://schemas.microsoft.com/office/drawing/2014/main" id="{E9E4C368-A864-489A-AF53-84CCD6B1C2A3}"/>
              </a:ext>
            </a:extLst>
          </p:cNvPr>
          <p:cNvPicPr>
            <a:picLocks noChangeAspect="1"/>
          </p:cNvPicPr>
          <p:nvPr/>
        </p:nvPicPr>
        <p:blipFill>
          <a:blip r:embed="rId5"/>
          <a:stretch>
            <a:fillRect/>
          </a:stretch>
        </p:blipFill>
        <p:spPr>
          <a:xfrm>
            <a:off x="7822917" y="3761542"/>
            <a:ext cx="3879573" cy="2763152"/>
          </a:xfrm>
          <a:prstGeom prst="rect">
            <a:avLst/>
          </a:prstGeom>
        </p:spPr>
      </p:pic>
      <p:sp>
        <p:nvSpPr>
          <p:cNvPr id="13" name="Rectangle: Single Corner Snipped 12" descr="Footer accent box">
            <a:extLst>
              <a:ext uri="{FF2B5EF4-FFF2-40B4-BE49-F238E27FC236}">
                <a16:creationId xmlns:a16="http://schemas.microsoft.com/office/drawing/2014/main" id="{C448F871-4569-4B03-9957-97B5FCEF8E7B}"/>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16</a:t>
            </a:r>
          </a:p>
        </p:txBody>
      </p:sp>
      <p:sp>
        <p:nvSpPr>
          <p:cNvPr id="14" name="Footer Placeholder 5">
            <a:extLst>
              <a:ext uri="{FF2B5EF4-FFF2-40B4-BE49-F238E27FC236}">
                <a16:creationId xmlns:a16="http://schemas.microsoft.com/office/drawing/2014/main" id="{04CBA20B-33A0-4613-ADBF-60A67FFEA410}"/>
              </a:ext>
            </a:extLst>
          </p:cNvPr>
          <p:cNvSpPr>
            <a:spLocks noGrp="1"/>
          </p:cNvSpPr>
          <p:nvPr>
            <p:ph type="ftr" sz="quarter" idx="16"/>
          </p:nvPr>
        </p:nvSpPr>
        <p:spPr>
          <a:xfrm>
            <a:off x="595884" y="6468303"/>
            <a:ext cx="4114800" cy="365125"/>
          </a:xfrm>
        </p:spPr>
        <p:txBody>
          <a:bodyPr/>
          <a:lstStyle/>
          <a:p>
            <a:r>
              <a:rPr lang="en-US" dirty="0"/>
              <a:t>STUDENT PERFORMANCE PREDICTOR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380575B-C330-46E9-A34C-1677D2EDE3F4}"/>
              </a:ext>
            </a:extLst>
          </p:cNvPr>
          <p:cNvPicPr>
            <a:picLocks noChangeAspect="1"/>
          </p:cNvPicPr>
          <p:nvPr/>
        </p:nvPicPr>
        <p:blipFill>
          <a:blip r:embed="rId2"/>
          <a:stretch>
            <a:fillRect/>
          </a:stretch>
        </p:blipFill>
        <p:spPr>
          <a:xfrm>
            <a:off x="0" y="-1"/>
            <a:ext cx="12192000" cy="6858001"/>
          </a:xfrm>
          <a:prstGeom prst="rect">
            <a:avLst/>
          </a:prstGeom>
        </p:spPr>
      </p:pic>
      <p:pic>
        <p:nvPicPr>
          <p:cNvPr id="2" name="Picture 1">
            <a:extLst>
              <a:ext uri="{FF2B5EF4-FFF2-40B4-BE49-F238E27FC236}">
                <a16:creationId xmlns:a16="http://schemas.microsoft.com/office/drawing/2014/main" id="{EC49902A-D3C8-490C-ABEF-A8F3A2C2D925}"/>
              </a:ext>
            </a:extLst>
          </p:cNvPr>
          <p:cNvPicPr>
            <a:picLocks noChangeAspect="1"/>
          </p:cNvPicPr>
          <p:nvPr/>
        </p:nvPicPr>
        <p:blipFill>
          <a:blip r:embed="rId3"/>
          <a:stretch>
            <a:fillRect/>
          </a:stretch>
        </p:blipFill>
        <p:spPr>
          <a:xfrm>
            <a:off x="5570518" y="180168"/>
            <a:ext cx="5570516" cy="3443038"/>
          </a:xfrm>
          <a:prstGeom prst="rect">
            <a:avLst/>
          </a:prstGeom>
        </p:spPr>
      </p:pic>
      <p:sp>
        <p:nvSpPr>
          <p:cNvPr id="3" name="Title 2"/>
          <p:cNvSpPr>
            <a:spLocks noGrp="1"/>
          </p:cNvSpPr>
          <p:nvPr>
            <p:ph type="title"/>
          </p:nvPr>
        </p:nvSpPr>
        <p:spPr>
          <a:xfrm>
            <a:off x="682143" y="406802"/>
            <a:ext cx="4206232" cy="1003541"/>
          </a:xfrm>
        </p:spPr>
        <p:txBody>
          <a:bodyPr/>
          <a:lstStyle/>
          <a:p>
            <a:r>
              <a:rPr lang="en-US" dirty="0"/>
              <a:t>LINEAR MODEL</a:t>
            </a:r>
            <a:br>
              <a:rPr lang="en-US" dirty="0"/>
            </a:br>
            <a:r>
              <a:rPr lang="en-US" dirty="0"/>
              <a:t> (MEAN HORIZONTAL LINE PLOT)</a:t>
            </a:r>
          </a:p>
        </p:txBody>
      </p:sp>
      <p:sp>
        <p:nvSpPr>
          <p:cNvPr id="4" name="Content Placeholder 3"/>
          <p:cNvSpPr>
            <a:spLocks noGrp="1"/>
          </p:cNvSpPr>
          <p:nvPr>
            <p:ph idx="1"/>
          </p:nvPr>
        </p:nvSpPr>
        <p:spPr>
          <a:xfrm>
            <a:off x="308070" y="1583992"/>
            <a:ext cx="4704996" cy="4233712"/>
          </a:xfrm>
          <a:solidFill>
            <a:schemeClr val="tx1">
              <a:lumMod val="85000"/>
              <a:lumOff val="15000"/>
            </a:schemeClr>
          </a:solidFill>
        </p:spPr>
        <p:txBody>
          <a:bodyPr>
            <a:normAutofit/>
          </a:bodyPr>
          <a:lstStyle/>
          <a:p>
            <a:pPr>
              <a:buNone/>
            </a:pPr>
            <a:r>
              <a:rPr lang="en-US" dirty="0"/>
              <a:t>     </a:t>
            </a:r>
          </a:p>
        </p:txBody>
      </p:sp>
      <p:pic>
        <p:nvPicPr>
          <p:cNvPr id="5" name="Picture 4">
            <a:extLst>
              <a:ext uri="{FF2B5EF4-FFF2-40B4-BE49-F238E27FC236}">
                <a16:creationId xmlns:a16="http://schemas.microsoft.com/office/drawing/2014/main" id="{0EB60379-5793-4846-8026-14F398BD857C}"/>
              </a:ext>
            </a:extLst>
          </p:cNvPr>
          <p:cNvPicPr>
            <a:picLocks noChangeAspect="1"/>
          </p:cNvPicPr>
          <p:nvPr/>
        </p:nvPicPr>
        <p:blipFill>
          <a:blip r:embed="rId4"/>
          <a:stretch>
            <a:fillRect/>
          </a:stretch>
        </p:blipFill>
        <p:spPr>
          <a:xfrm>
            <a:off x="815811" y="2828373"/>
            <a:ext cx="4505325" cy="2313912"/>
          </a:xfrm>
          <a:prstGeom prst="rect">
            <a:avLst/>
          </a:prstGeom>
        </p:spPr>
      </p:pic>
      <p:sp>
        <p:nvSpPr>
          <p:cNvPr id="8" name="TextBox 7">
            <a:extLst>
              <a:ext uri="{FF2B5EF4-FFF2-40B4-BE49-F238E27FC236}">
                <a16:creationId xmlns:a16="http://schemas.microsoft.com/office/drawing/2014/main" id="{F6C6C045-844C-4CBA-86AB-32ACFF787024}"/>
              </a:ext>
            </a:extLst>
          </p:cNvPr>
          <p:cNvSpPr txBox="1"/>
          <p:nvPr/>
        </p:nvSpPr>
        <p:spPr>
          <a:xfrm flipH="1">
            <a:off x="493174" y="2187423"/>
            <a:ext cx="2167394" cy="430887"/>
          </a:xfrm>
          <a:prstGeom prst="rect">
            <a:avLst/>
          </a:prstGeom>
          <a:noFill/>
        </p:spPr>
        <p:txBody>
          <a:bodyPr wrap="square" rtlCol="0">
            <a:spAutoFit/>
          </a:bodyPr>
          <a:lstStyle/>
          <a:p>
            <a:r>
              <a:rPr lang="en-US" sz="2200" b="1" dirty="0">
                <a:solidFill>
                  <a:schemeClr val="bg1"/>
                </a:solidFill>
              </a:rPr>
              <a:t>R CODE</a:t>
            </a:r>
            <a:endParaRPr lang="en-PK" sz="2200" b="1" dirty="0">
              <a:solidFill>
                <a:schemeClr val="bg1"/>
              </a:solidFill>
            </a:endParaRPr>
          </a:p>
        </p:txBody>
      </p:sp>
      <p:pic>
        <p:nvPicPr>
          <p:cNvPr id="9" name="Picture 8">
            <a:extLst>
              <a:ext uri="{FF2B5EF4-FFF2-40B4-BE49-F238E27FC236}">
                <a16:creationId xmlns:a16="http://schemas.microsoft.com/office/drawing/2014/main" id="{A0A63EF0-9B99-4992-8FF9-73E046C13473}"/>
              </a:ext>
            </a:extLst>
          </p:cNvPr>
          <p:cNvPicPr>
            <a:picLocks noChangeAspect="1"/>
          </p:cNvPicPr>
          <p:nvPr/>
        </p:nvPicPr>
        <p:blipFill>
          <a:blip r:embed="rId5"/>
          <a:stretch>
            <a:fillRect/>
          </a:stretch>
        </p:blipFill>
        <p:spPr>
          <a:xfrm>
            <a:off x="6997148" y="3922643"/>
            <a:ext cx="4854503" cy="2438654"/>
          </a:xfrm>
          <a:prstGeom prst="rect">
            <a:avLst/>
          </a:prstGeom>
        </p:spPr>
      </p:pic>
      <p:sp>
        <p:nvSpPr>
          <p:cNvPr id="12" name="Footer Placeholder 5">
            <a:extLst>
              <a:ext uri="{FF2B5EF4-FFF2-40B4-BE49-F238E27FC236}">
                <a16:creationId xmlns:a16="http://schemas.microsoft.com/office/drawing/2014/main" id="{4D444B34-0287-4CF4-BB09-6A721D7A6851}"/>
              </a:ext>
            </a:extLst>
          </p:cNvPr>
          <p:cNvSpPr>
            <a:spLocks noGrp="1"/>
          </p:cNvSpPr>
          <p:nvPr>
            <p:ph type="ftr" sz="quarter" idx="16"/>
          </p:nvPr>
        </p:nvSpPr>
        <p:spPr>
          <a:xfrm>
            <a:off x="595884" y="6468303"/>
            <a:ext cx="4114800" cy="365125"/>
          </a:xfrm>
        </p:spPr>
        <p:txBody>
          <a:bodyPr/>
          <a:lstStyle/>
          <a:p>
            <a:r>
              <a:rPr lang="en-US" dirty="0"/>
              <a:t>STUDENT PERFORMANCE PREDICTOR</a:t>
            </a:r>
          </a:p>
        </p:txBody>
      </p:sp>
      <p:sp>
        <p:nvSpPr>
          <p:cNvPr id="13" name="Rectangle: Single Corner Snipped 12" descr="Footer accent box">
            <a:extLst>
              <a:ext uri="{FF2B5EF4-FFF2-40B4-BE49-F238E27FC236}">
                <a16:creationId xmlns:a16="http://schemas.microsoft.com/office/drawing/2014/main" id="{20E88658-27A3-4EA2-9C9A-2C1D04F2213C}"/>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17</a:t>
            </a:r>
          </a:p>
        </p:txBody>
      </p:sp>
    </p:spTree>
    <p:extLst>
      <p:ext uri="{BB962C8B-B14F-4D97-AF65-F5344CB8AC3E}">
        <p14:creationId xmlns:p14="http://schemas.microsoft.com/office/powerpoint/2010/main" val="2336971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7">
            <a:extLst>
              <a:ext uri="{FF2B5EF4-FFF2-40B4-BE49-F238E27FC236}">
                <a16:creationId xmlns:a16="http://schemas.microsoft.com/office/drawing/2014/main" id="{30D12C91-8CD0-46E8-8948-AF264C8A41B7}"/>
              </a:ext>
            </a:extLst>
          </p:cNvPr>
          <p:cNvPicPr>
            <a:picLocks noGrp="1" noChangeAspect="1"/>
          </p:cNvPicPr>
          <p:nvPr>
            <p:ph type="pic" sz="quarter" idx="15"/>
          </p:nvPr>
        </p:nvPicPr>
        <p:blipFill>
          <a:blip r:embed="rId2"/>
          <a:srcRect t="8142" b="8142"/>
          <a:stretch>
            <a:fillRect/>
          </a:stretch>
        </p:blipFill>
        <p:spPr>
          <a:xfrm>
            <a:off x="-71015" y="0"/>
            <a:ext cx="12263015" cy="6858000"/>
          </a:xfrm>
        </p:spPr>
      </p:pic>
      <p:sp>
        <p:nvSpPr>
          <p:cNvPr id="3" name="Title 2"/>
          <p:cNvSpPr>
            <a:spLocks noGrp="1"/>
          </p:cNvSpPr>
          <p:nvPr>
            <p:ph type="title"/>
          </p:nvPr>
        </p:nvSpPr>
        <p:spPr>
          <a:xfrm>
            <a:off x="682023" y="295972"/>
            <a:ext cx="4028661" cy="1003541"/>
          </a:xfrm>
        </p:spPr>
        <p:txBody>
          <a:bodyPr/>
          <a:lstStyle/>
          <a:p>
            <a:r>
              <a:rPr lang="en-US" sz="2800" dirty="0"/>
              <a:t>WHAT IS A RESIDUAL?</a:t>
            </a:r>
            <a:br>
              <a:rPr lang="en-US" sz="2800" dirty="0"/>
            </a:br>
            <a:r>
              <a:rPr lang="en-US" sz="1800" b="0" cap="none" dirty="0">
                <a:solidFill>
                  <a:prstClr val="white"/>
                </a:solidFill>
                <a:latin typeface="+mn-lt"/>
                <a:ea typeface="+mn-ea"/>
                <a:cs typeface="+mn-cs"/>
              </a:rPr>
              <a:t>A residual is the difference between the observed value of the dependent variable (y) and the predicted value (ŷ).</a:t>
            </a:r>
            <a:endParaRPr lang="en-US" sz="1800" dirty="0">
              <a:latin typeface="+mn-lt"/>
            </a:endParaRPr>
          </a:p>
        </p:txBody>
      </p:sp>
      <p:sp>
        <p:nvSpPr>
          <p:cNvPr id="4" name="Content Placeholder 3"/>
          <p:cNvSpPr>
            <a:spLocks noGrp="1"/>
          </p:cNvSpPr>
          <p:nvPr>
            <p:ph idx="1"/>
          </p:nvPr>
        </p:nvSpPr>
        <p:spPr>
          <a:xfrm>
            <a:off x="7047079" y="1763339"/>
            <a:ext cx="4704996" cy="4457065"/>
          </a:xfrm>
          <a:solidFill>
            <a:schemeClr val="tx1">
              <a:lumMod val="85000"/>
              <a:lumOff val="15000"/>
            </a:schemeClr>
          </a:solidFill>
        </p:spPr>
        <p:txBody>
          <a:bodyPr>
            <a:normAutofit/>
          </a:bodyPr>
          <a:lstStyle/>
          <a:p>
            <a:r>
              <a:rPr lang="en-US" dirty="0"/>
              <a:t>This plot tests the assumptions of whether the relationship between your variables is linear (i.e. linearity) and the whether there is equal variance along the regression line.</a:t>
            </a:r>
          </a:p>
          <a:p>
            <a:r>
              <a:rPr lang="en-US" dirty="0"/>
              <a:t>A “good” residuals vs. fitted plot should be relatively shapeless without clear patterns in the data, no obvious outliers.</a:t>
            </a:r>
          </a:p>
          <a:p>
            <a:r>
              <a:rPr lang="en-US" sz="2200" b="1" dirty="0"/>
              <a:t>RCODE:</a:t>
            </a:r>
          </a:p>
          <a:p>
            <a:pPr>
              <a:buNone/>
            </a:pPr>
            <a:endParaRPr lang="en-US" dirty="0"/>
          </a:p>
        </p:txBody>
      </p:sp>
      <p:sp>
        <p:nvSpPr>
          <p:cNvPr id="6" name="Footer Placeholder 5"/>
          <p:cNvSpPr>
            <a:spLocks noGrp="1"/>
          </p:cNvSpPr>
          <p:nvPr>
            <p:ph type="ftr" sz="quarter" idx="16"/>
          </p:nvPr>
        </p:nvSpPr>
        <p:spPr/>
        <p:txBody>
          <a:bodyPr/>
          <a:lstStyle/>
          <a:p>
            <a:r>
              <a:rPr lang="en-US" dirty="0"/>
              <a:t>STUDENT PERFORMANCE PREDICTOR</a:t>
            </a:r>
          </a:p>
        </p:txBody>
      </p:sp>
      <p:pic>
        <p:nvPicPr>
          <p:cNvPr id="10" name="Picture 9">
            <a:extLst>
              <a:ext uri="{FF2B5EF4-FFF2-40B4-BE49-F238E27FC236}">
                <a16:creationId xmlns:a16="http://schemas.microsoft.com/office/drawing/2014/main" id="{042E0632-56A0-4C6C-9FF9-ABFF115655B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43389" y="1964175"/>
            <a:ext cx="5391150" cy="4256229"/>
          </a:xfrm>
          <a:prstGeom prst="rect">
            <a:avLst/>
          </a:prstGeom>
          <a:noFill/>
          <a:ln>
            <a:noFill/>
          </a:ln>
        </p:spPr>
      </p:pic>
      <p:pic>
        <p:nvPicPr>
          <p:cNvPr id="2" name="Picture 1">
            <a:extLst>
              <a:ext uri="{FF2B5EF4-FFF2-40B4-BE49-F238E27FC236}">
                <a16:creationId xmlns:a16="http://schemas.microsoft.com/office/drawing/2014/main" id="{113F2F9E-611E-4ED4-94E1-620833601E6E}"/>
              </a:ext>
            </a:extLst>
          </p:cNvPr>
          <p:cNvPicPr>
            <a:picLocks noChangeAspect="1"/>
          </p:cNvPicPr>
          <p:nvPr/>
        </p:nvPicPr>
        <p:blipFill>
          <a:blip r:embed="rId4"/>
          <a:stretch>
            <a:fillRect/>
          </a:stretch>
        </p:blipFill>
        <p:spPr>
          <a:xfrm>
            <a:off x="7237396" y="5063031"/>
            <a:ext cx="3298082" cy="953456"/>
          </a:xfrm>
          <a:prstGeom prst="rect">
            <a:avLst/>
          </a:prstGeom>
        </p:spPr>
      </p:pic>
      <p:sp>
        <p:nvSpPr>
          <p:cNvPr id="8" name="Title 2">
            <a:extLst>
              <a:ext uri="{FF2B5EF4-FFF2-40B4-BE49-F238E27FC236}">
                <a16:creationId xmlns:a16="http://schemas.microsoft.com/office/drawing/2014/main" id="{3B63625F-60AB-4F29-AC2C-10B86E475CC7}"/>
              </a:ext>
            </a:extLst>
          </p:cNvPr>
          <p:cNvSpPr txBox="1">
            <a:spLocks/>
          </p:cNvSpPr>
          <p:nvPr/>
        </p:nvSpPr>
        <p:spPr>
          <a:xfrm>
            <a:off x="7385247" y="637595"/>
            <a:ext cx="4028661" cy="1003541"/>
          </a:xfrm>
          <a:prstGeom prst="rect">
            <a:avLst/>
          </a:prstGeom>
        </p:spPr>
        <p:txBody>
          <a:bodyPr vert="horz" lIns="0" tIns="45720" rIns="0" bIns="45720" rtlCol="0" anchor="ctr">
            <a:noAutofit/>
          </a:bodyPr>
          <a:lstStyle>
            <a:lvl1pPr algn="ctr" defTabSz="914400" rtl="0" eaLnBrk="1" latinLnBrk="0" hangingPunct="1">
              <a:lnSpc>
                <a:spcPct val="90000"/>
              </a:lnSpc>
              <a:spcBef>
                <a:spcPct val="0"/>
              </a:spcBef>
              <a:buNone/>
              <a:defRPr sz="3200" b="1" kern="1200" cap="all" spc="0" baseline="0">
                <a:solidFill>
                  <a:schemeClr val="bg1"/>
                </a:solidFill>
                <a:latin typeface="+mj-lt"/>
                <a:ea typeface="+mj-ea"/>
                <a:cs typeface="+mj-cs"/>
              </a:defRPr>
            </a:lvl1pPr>
          </a:lstStyle>
          <a:p>
            <a:r>
              <a:rPr lang="en-US" sz="2800" dirty="0"/>
              <a:t> </a:t>
            </a:r>
            <a:r>
              <a:rPr lang="en-US" dirty="0"/>
              <a:t>RESIDUAL VS FITTED VALUES PLOT</a:t>
            </a:r>
            <a:endParaRPr lang="en-US" sz="2800" dirty="0"/>
          </a:p>
        </p:txBody>
      </p:sp>
      <p:sp>
        <p:nvSpPr>
          <p:cNvPr id="11" name="Rectangle: Single Corner Snipped 10" descr="Footer accent box">
            <a:extLst>
              <a:ext uri="{FF2B5EF4-FFF2-40B4-BE49-F238E27FC236}">
                <a16:creationId xmlns:a16="http://schemas.microsoft.com/office/drawing/2014/main" id="{F56373C2-974C-4589-AB59-0A8C55811C2A}"/>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18</a:t>
            </a:r>
          </a:p>
        </p:txBody>
      </p:sp>
    </p:spTree>
    <p:extLst>
      <p:ext uri="{BB962C8B-B14F-4D97-AF65-F5344CB8AC3E}">
        <p14:creationId xmlns:p14="http://schemas.microsoft.com/office/powerpoint/2010/main" val="4098893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7">
            <a:extLst>
              <a:ext uri="{FF2B5EF4-FFF2-40B4-BE49-F238E27FC236}">
                <a16:creationId xmlns:a16="http://schemas.microsoft.com/office/drawing/2014/main" id="{E888E6B4-05ED-41E9-A919-00FE18A08800}"/>
              </a:ext>
            </a:extLst>
          </p:cNvPr>
          <p:cNvPicPr>
            <a:picLocks noGrp="1" noChangeAspect="1"/>
          </p:cNvPicPr>
          <p:nvPr>
            <p:ph type="pic" sz="quarter" idx="15"/>
          </p:nvPr>
        </p:nvPicPr>
        <p:blipFill>
          <a:blip r:embed="rId2"/>
          <a:srcRect t="12718" b="12718"/>
          <a:stretch>
            <a:fillRect/>
          </a:stretch>
        </p:blipFill>
        <p:spPr>
          <a:xfrm>
            <a:off x="-71015" y="0"/>
            <a:ext cx="12263015" cy="6858000"/>
          </a:xfrm>
        </p:spPr>
      </p:pic>
      <p:sp>
        <p:nvSpPr>
          <p:cNvPr id="3" name="Title 2"/>
          <p:cNvSpPr>
            <a:spLocks noGrp="1"/>
          </p:cNvSpPr>
          <p:nvPr>
            <p:ph type="title"/>
          </p:nvPr>
        </p:nvSpPr>
        <p:spPr>
          <a:xfrm>
            <a:off x="7545844" y="1208111"/>
            <a:ext cx="4206232" cy="1003541"/>
          </a:xfrm>
        </p:spPr>
        <p:txBody>
          <a:bodyPr/>
          <a:lstStyle/>
          <a:p>
            <a:r>
              <a:rPr lang="en-US" sz="4400" dirty="0"/>
              <a:t>NORMAL Q-Q PLOT</a:t>
            </a:r>
          </a:p>
        </p:txBody>
      </p:sp>
      <p:sp>
        <p:nvSpPr>
          <p:cNvPr id="4" name="Content Placeholder 3"/>
          <p:cNvSpPr>
            <a:spLocks noGrp="1"/>
          </p:cNvSpPr>
          <p:nvPr>
            <p:ph idx="1"/>
          </p:nvPr>
        </p:nvSpPr>
        <p:spPr>
          <a:xfrm>
            <a:off x="7047080" y="3092670"/>
            <a:ext cx="4704996" cy="3268626"/>
          </a:xfrm>
          <a:solidFill>
            <a:schemeClr val="tx1">
              <a:lumMod val="85000"/>
              <a:lumOff val="15000"/>
            </a:schemeClr>
          </a:solidFill>
        </p:spPr>
        <p:txBody>
          <a:bodyPr>
            <a:normAutofit/>
          </a:bodyPr>
          <a:lstStyle/>
          <a:p>
            <a:r>
              <a:rPr lang="en-US" dirty="0"/>
              <a:t>     The normal </a:t>
            </a:r>
            <a:r>
              <a:rPr lang="en-US" dirty="0" err="1"/>
              <a:t>qq</a:t>
            </a:r>
            <a:r>
              <a:rPr lang="en-US" dirty="0"/>
              <a:t> plot helps us determine if our dependent variable is normally distributed by plotting quantiles (i.e. percentiles) from our distribution against a theoretical distribution. </a:t>
            </a:r>
          </a:p>
          <a:p>
            <a:pPr marL="0" indent="0">
              <a:buNone/>
            </a:pPr>
            <a:endParaRPr lang="en-US" dirty="0"/>
          </a:p>
          <a:p>
            <a:r>
              <a:rPr lang="en-US" dirty="0"/>
              <a:t>     If our data is normally distributed, it will be plotted in a generally straight line on the </a:t>
            </a:r>
            <a:r>
              <a:rPr lang="en-US" dirty="0" err="1"/>
              <a:t>qq</a:t>
            </a:r>
            <a:r>
              <a:rPr lang="en-US" dirty="0"/>
              <a:t> plot.</a:t>
            </a:r>
          </a:p>
          <a:p>
            <a:pPr>
              <a:buNone/>
            </a:pPr>
            <a:endParaRPr lang="en-US" dirty="0"/>
          </a:p>
        </p:txBody>
      </p:sp>
      <p:sp>
        <p:nvSpPr>
          <p:cNvPr id="6" name="Footer Placeholder 5"/>
          <p:cNvSpPr>
            <a:spLocks noGrp="1"/>
          </p:cNvSpPr>
          <p:nvPr>
            <p:ph type="ftr" sz="quarter" idx="16"/>
          </p:nvPr>
        </p:nvSpPr>
        <p:spPr/>
        <p:txBody>
          <a:bodyPr/>
          <a:lstStyle/>
          <a:p>
            <a:r>
              <a:rPr lang="en-US"/>
              <a:t>STUDENT PERFORMANCE PREDICTOR</a:t>
            </a:r>
            <a:endParaRPr lang="en-US" dirty="0"/>
          </a:p>
        </p:txBody>
      </p:sp>
      <p:pic>
        <p:nvPicPr>
          <p:cNvPr id="8" name="Picture 7">
            <a:extLst>
              <a:ext uri="{FF2B5EF4-FFF2-40B4-BE49-F238E27FC236}">
                <a16:creationId xmlns:a16="http://schemas.microsoft.com/office/drawing/2014/main" id="{87BF29C9-7A8B-4A04-AAAE-C0EF61F906C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8883" y="314608"/>
            <a:ext cx="6718300" cy="4575444"/>
          </a:xfrm>
          <a:prstGeom prst="rect">
            <a:avLst/>
          </a:prstGeom>
          <a:noFill/>
          <a:ln>
            <a:noFill/>
          </a:ln>
        </p:spPr>
      </p:pic>
      <p:sp>
        <p:nvSpPr>
          <p:cNvPr id="10" name="Rectangle: Single Corner Snipped 9" descr="Footer accent box">
            <a:extLst>
              <a:ext uri="{FF2B5EF4-FFF2-40B4-BE49-F238E27FC236}">
                <a16:creationId xmlns:a16="http://schemas.microsoft.com/office/drawing/2014/main" id="{137B106C-126D-46B8-A513-F63CC0CBCEED}"/>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19</a:t>
            </a:r>
          </a:p>
        </p:txBody>
      </p:sp>
    </p:spTree>
    <p:extLst>
      <p:ext uri="{BB962C8B-B14F-4D97-AF65-F5344CB8AC3E}">
        <p14:creationId xmlns:p14="http://schemas.microsoft.com/office/powerpoint/2010/main" val="3755698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531BC13-35D8-4130-BB50-286782017432}"/>
              </a:ext>
            </a:extLst>
          </p:cNvPr>
          <p:cNvPicPr>
            <a:picLocks noGrp="1" noChangeAspect="1"/>
          </p:cNvPicPr>
          <p:nvPr>
            <p:ph type="pic" sz="quarter" idx="15"/>
          </p:nvPr>
        </p:nvPicPr>
        <p:blipFill>
          <a:blip r:embed="rId2"/>
          <a:srcRect t="12718" b="12718"/>
          <a:stretch>
            <a:fillRect/>
          </a:stretch>
        </p:blipFill>
        <p:spPr>
          <a:xfrm>
            <a:off x="-71015" y="0"/>
            <a:ext cx="12263015" cy="6858000"/>
          </a:xfrm>
        </p:spPr>
      </p:pic>
      <p:grpSp>
        <p:nvGrpSpPr>
          <p:cNvPr id="40" name="Group 39" descr="Accent squares:  white open shape, shaded green block, and white block with text placeholder.">
            <a:extLst>
              <a:ext uri="{FF2B5EF4-FFF2-40B4-BE49-F238E27FC236}">
                <a16:creationId xmlns:a16="http://schemas.microsoft.com/office/drawing/2014/main" id="{11BEC607-8474-408E-A7AC-48A065F31B63}"/>
              </a:ext>
            </a:extLst>
          </p:cNvPr>
          <p:cNvGrpSpPr/>
          <p:nvPr/>
        </p:nvGrpSpPr>
        <p:grpSpPr>
          <a:xfrm flipH="1">
            <a:off x="1799770" y="1374276"/>
            <a:ext cx="7600857" cy="3883523"/>
            <a:chOff x="252031" y="-22763"/>
            <a:chExt cx="7324426" cy="7269964"/>
          </a:xfrm>
        </p:grpSpPr>
        <p:sp>
          <p:nvSpPr>
            <p:cNvPr id="42" name="Rectangle 41">
              <a:extLst>
                <a:ext uri="{FF2B5EF4-FFF2-40B4-BE49-F238E27FC236}">
                  <a16:creationId xmlns:a16="http://schemas.microsoft.com/office/drawing/2014/main" id="{B601E3FC-2016-4085-9A4B-A172702EAAE1}"/>
                </a:ext>
              </a:extLst>
            </p:cNvPr>
            <p:cNvSpPr/>
            <p:nvPr/>
          </p:nvSpPr>
          <p:spPr>
            <a:xfrm>
              <a:off x="979715" y="1181212"/>
              <a:ext cx="6117771" cy="6065989"/>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41" name="Rectangle 40">
              <a:extLst>
                <a:ext uri="{FF2B5EF4-FFF2-40B4-BE49-F238E27FC236}">
                  <a16:creationId xmlns:a16="http://schemas.microsoft.com/office/drawing/2014/main" id="{2CBF662F-A198-4AD3-8EBC-0EC9A52B2994}"/>
                </a:ext>
              </a:extLst>
            </p:cNvPr>
            <p:cNvSpPr/>
            <p:nvPr/>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42E86C5-8E5F-4620-A4FB-D1F926179D18}"/>
                </a:ext>
              </a:extLst>
            </p:cNvPr>
            <p:cNvSpPr/>
            <p:nvPr/>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7E0E8055-17FA-43CE-9F03-E712F496B7CF}"/>
              </a:ext>
            </a:extLst>
          </p:cNvPr>
          <p:cNvSpPr>
            <a:spLocks noGrp="1"/>
          </p:cNvSpPr>
          <p:nvPr>
            <p:ph type="ctrTitle"/>
          </p:nvPr>
        </p:nvSpPr>
        <p:spPr/>
        <p:txBody>
          <a:bodyPr/>
          <a:lstStyle/>
          <a:p>
            <a:r>
              <a:rPr lang="en-US" dirty="0"/>
              <a:t>STUDENT PERFORMANCE PREDICTOR</a:t>
            </a:r>
          </a:p>
        </p:txBody>
      </p:sp>
      <p:sp>
        <p:nvSpPr>
          <p:cNvPr id="7" name="Subtitle 6">
            <a:extLst>
              <a:ext uri="{FF2B5EF4-FFF2-40B4-BE49-F238E27FC236}">
                <a16:creationId xmlns:a16="http://schemas.microsoft.com/office/drawing/2014/main" id="{9935280A-EBD5-4EFA-81A0-313C85F987EC}"/>
              </a:ext>
            </a:extLst>
          </p:cNvPr>
          <p:cNvSpPr>
            <a:spLocks noGrp="1"/>
          </p:cNvSpPr>
          <p:nvPr>
            <p:ph type="subTitle" idx="1"/>
          </p:nvPr>
        </p:nvSpPr>
        <p:spPr/>
        <p:txBody>
          <a:bodyPr/>
          <a:lstStyle/>
          <a:p>
            <a:r>
              <a:rPr lang="en-US" dirty="0"/>
              <a:t>Using Linear Regression</a:t>
            </a:r>
          </a:p>
        </p:txBody>
      </p:sp>
      <p:sp>
        <p:nvSpPr>
          <p:cNvPr id="15" name="Footer Placeholder 2">
            <a:extLst>
              <a:ext uri="{FF2B5EF4-FFF2-40B4-BE49-F238E27FC236}">
                <a16:creationId xmlns:a16="http://schemas.microsoft.com/office/drawing/2014/main" id="{73EB0ABB-9EB3-4CAF-8075-524FE76EBB00}"/>
              </a:ext>
            </a:extLst>
          </p:cNvPr>
          <p:cNvSpPr txBox="1">
            <a:spLocks/>
          </p:cNvSpPr>
          <p:nvPr/>
        </p:nvSpPr>
        <p:spPr>
          <a:xfrm>
            <a:off x="595884" y="6454619"/>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STUDENT PERFORMANCE PREDICTOR</a:t>
            </a:r>
          </a:p>
          <a:p>
            <a:endParaRPr lang="en-US" dirty="0"/>
          </a:p>
        </p:txBody>
      </p:sp>
      <p:sp>
        <p:nvSpPr>
          <p:cNvPr id="10" name="Rectangle: Single Corner Snipped 9" descr="Footer accent box">
            <a:extLst>
              <a:ext uri="{FF2B5EF4-FFF2-40B4-BE49-F238E27FC236}">
                <a16:creationId xmlns:a16="http://schemas.microsoft.com/office/drawing/2014/main" id="{F244CCDE-C37E-4E9F-92BD-76D37BBDECA3}"/>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Tree>
    <p:extLst>
      <p:ext uri="{BB962C8B-B14F-4D97-AF65-F5344CB8AC3E}">
        <p14:creationId xmlns:p14="http://schemas.microsoft.com/office/powerpoint/2010/main" val="2506210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3A9877-28D7-4572-989E-C9953C29262D}"/>
              </a:ext>
            </a:extLst>
          </p:cNvPr>
          <p:cNvPicPr>
            <a:picLocks noChangeAspect="1"/>
          </p:cNvPicPr>
          <p:nvPr/>
        </p:nvPicPr>
        <p:blipFill>
          <a:blip r:embed="rId2"/>
          <a:stretch>
            <a:fillRect/>
          </a:stretch>
        </p:blipFill>
        <p:spPr>
          <a:xfrm>
            <a:off x="63838" y="44450"/>
            <a:ext cx="12128162" cy="6858000"/>
          </a:xfrm>
          <a:prstGeom prst="rect">
            <a:avLst/>
          </a:prstGeom>
        </p:spPr>
      </p:pic>
      <p:sp>
        <p:nvSpPr>
          <p:cNvPr id="3" name="Title 2"/>
          <p:cNvSpPr>
            <a:spLocks noGrp="1"/>
          </p:cNvSpPr>
          <p:nvPr>
            <p:ph type="title"/>
          </p:nvPr>
        </p:nvSpPr>
        <p:spPr>
          <a:xfrm>
            <a:off x="806977" y="3429000"/>
            <a:ext cx="4206232" cy="1003541"/>
          </a:xfrm>
        </p:spPr>
        <p:txBody>
          <a:bodyPr/>
          <a:lstStyle/>
          <a:p>
            <a:r>
              <a:rPr lang="en-US" sz="4400" dirty="0"/>
              <a:t>Scale-Location Plot</a:t>
            </a:r>
          </a:p>
        </p:txBody>
      </p:sp>
      <p:sp>
        <p:nvSpPr>
          <p:cNvPr id="4" name="Content Placeholder 3"/>
          <p:cNvSpPr>
            <a:spLocks noGrp="1"/>
          </p:cNvSpPr>
          <p:nvPr>
            <p:ph idx="1"/>
          </p:nvPr>
        </p:nvSpPr>
        <p:spPr>
          <a:xfrm>
            <a:off x="557595" y="786111"/>
            <a:ext cx="4704996" cy="2255170"/>
          </a:xfrm>
          <a:solidFill>
            <a:schemeClr val="tx1">
              <a:lumMod val="85000"/>
              <a:lumOff val="15000"/>
            </a:schemeClr>
          </a:solidFill>
        </p:spPr>
        <p:txBody>
          <a:bodyPr>
            <a:normAutofit/>
          </a:bodyPr>
          <a:lstStyle/>
          <a:p>
            <a:r>
              <a:rPr lang="en-US" sz="1800" dirty="0"/>
              <a:t>The Scale-Location plot shows whether our residuals are spread equally along the predictor range, i.e. homoscedastic. We want the line on this plot to be horizontal with randomly spread points on the plot.</a:t>
            </a:r>
          </a:p>
          <a:p>
            <a:pPr>
              <a:buNone/>
            </a:pPr>
            <a:endParaRPr lang="en-US" sz="1800" dirty="0"/>
          </a:p>
        </p:txBody>
      </p:sp>
      <p:sp>
        <p:nvSpPr>
          <p:cNvPr id="6" name="Footer Placeholder 5"/>
          <p:cNvSpPr>
            <a:spLocks noGrp="1"/>
          </p:cNvSpPr>
          <p:nvPr>
            <p:ph type="ftr" sz="quarter" idx="16"/>
          </p:nvPr>
        </p:nvSpPr>
        <p:spPr/>
        <p:txBody>
          <a:bodyPr/>
          <a:lstStyle/>
          <a:p>
            <a:r>
              <a:rPr lang="en-US" dirty="0"/>
              <a:t>STUDENT PERFORMANCE PREDICTOR</a:t>
            </a:r>
          </a:p>
        </p:txBody>
      </p:sp>
      <p:pic>
        <p:nvPicPr>
          <p:cNvPr id="9" name="Picture 8">
            <a:extLst>
              <a:ext uri="{FF2B5EF4-FFF2-40B4-BE49-F238E27FC236}">
                <a16:creationId xmlns:a16="http://schemas.microsoft.com/office/drawing/2014/main" id="{93F1919A-0199-4C3B-ABEF-7C77790782E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756348" y="1302946"/>
            <a:ext cx="5808193" cy="4784035"/>
          </a:xfrm>
          <a:prstGeom prst="rect">
            <a:avLst/>
          </a:prstGeom>
          <a:noFill/>
          <a:ln>
            <a:noFill/>
          </a:ln>
        </p:spPr>
      </p:pic>
      <p:sp>
        <p:nvSpPr>
          <p:cNvPr id="10" name="Rectangle: Single Corner Snipped 9" descr="Footer accent box">
            <a:extLst>
              <a:ext uri="{FF2B5EF4-FFF2-40B4-BE49-F238E27FC236}">
                <a16:creationId xmlns:a16="http://schemas.microsoft.com/office/drawing/2014/main" id="{0F984435-DE81-4486-BDB5-6474438D3AD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20</a:t>
            </a:r>
          </a:p>
        </p:txBody>
      </p:sp>
    </p:spTree>
    <p:extLst>
      <p:ext uri="{BB962C8B-B14F-4D97-AF65-F5344CB8AC3E}">
        <p14:creationId xmlns:p14="http://schemas.microsoft.com/office/powerpoint/2010/main" val="1571653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7">
            <a:extLst>
              <a:ext uri="{FF2B5EF4-FFF2-40B4-BE49-F238E27FC236}">
                <a16:creationId xmlns:a16="http://schemas.microsoft.com/office/drawing/2014/main" id="{1BAA86C6-C03A-4752-8D7E-B58CF7AE44B0}"/>
              </a:ext>
            </a:extLst>
          </p:cNvPr>
          <p:cNvPicPr>
            <a:picLocks noGrp="1" noChangeAspect="1"/>
          </p:cNvPicPr>
          <p:nvPr>
            <p:ph type="pic" sz="quarter" idx="15"/>
          </p:nvPr>
        </p:nvPicPr>
        <p:blipFill>
          <a:blip r:embed="rId2"/>
          <a:srcRect t="8142" b="8142"/>
          <a:stretch>
            <a:fillRect/>
          </a:stretch>
        </p:blipFill>
        <p:spPr>
          <a:xfrm>
            <a:off x="-71015" y="0"/>
            <a:ext cx="12263015" cy="6858000"/>
          </a:xfrm>
        </p:spPr>
      </p:pic>
      <p:sp>
        <p:nvSpPr>
          <p:cNvPr id="3" name="Title 2"/>
          <p:cNvSpPr>
            <a:spLocks noGrp="1"/>
          </p:cNvSpPr>
          <p:nvPr>
            <p:ph type="title"/>
          </p:nvPr>
        </p:nvSpPr>
        <p:spPr>
          <a:xfrm>
            <a:off x="6060492" y="612978"/>
            <a:ext cx="5307496" cy="1003541"/>
          </a:xfrm>
        </p:spPr>
        <p:txBody>
          <a:bodyPr/>
          <a:lstStyle/>
          <a:p>
            <a:r>
              <a:rPr lang="en-US" sz="4000" dirty="0"/>
              <a:t>Residuals vs leverage </a:t>
            </a:r>
            <a:br>
              <a:rPr lang="en-US" sz="4000" dirty="0"/>
            </a:br>
            <a:r>
              <a:rPr lang="en-US" sz="4000" dirty="0"/>
              <a:t>PLOT</a:t>
            </a:r>
          </a:p>
        </p:txBody>
      </p:sp>
      <p:sp>
        <p:nvSpPr>
          <p:cNvPr id="4" name="Content Placeholder 3"/>
          <p:cNvSpPr>
            <a:spLocks noGrp="1"/>
          </p:cNvSpPr>
          <p:nvPr>
            <p:ph idx="1"/>
          </p:nvPr>
        </p:nvSpPr>
        <p:spPr>
          <a:xfrm>
            <a:off x="7187803" y="1741173"/>
            <a:ext cx="4767549" cy="4017218"/>
          </a:xfrm>
          <a:solidFill>
            <a:schemeClr val="tx1">
              <a:lumMod val="85000"/>
              <a:lumOff val="15000"/>
            </a:schemeClr>
          </a:solidFill>
        </p:spPr>
        <p:txBody>
          <a:bodyPr>
            <a:noAutofit/>
          </a:bodyPr>
          <a:lstStyle/>
          <a:p>
            <a:r>
              <a:rPr lang="en-US" sz="1500" dirty="0"/>
              <a:t>The Residuals vs. Leverage plots helps you identify influential data points on your model. Outliers can be influential, though they don’t necessarily have to it and some points within a normal range in your model could be very influential. </a:t>
            </a:r>
          </a:p>
          <a:p>
            <a:r>
              <a:rPr lang="en-US" sz="1500" dirty="0"/>
              <a:t>The points we’re looking for(or not looking for) are values in the upper right or lower right corners, which are outside the red dashed Cook’s distance line. These are points that would be influential in the model and removing them would likely noticeably alter the regression results.</a:t>
            </a:r>
          </a:p>
          <a:p>
            <a:pPr marL="0" indent="0">
              <a:buNone/>
            </a:pPr>
            <a:r>
              <a:rPr lang="en-US" sz="1500" dirty="0"/>
              <a:t>	</a:t>
            </a:r>
          </a:p>
          <a:p>
            <a:pPr algn="just">
              <a:buNone/>
            </a:pPr>
            <a:endParaRPr lang="en-US" sz="1500" dirty="0"/>
          </a:p>
        </p:txBody>
      </p:sp>
      <p:sp>
        <p:nvSpPr>
          <p:cNvPr id="6" name="Footer Placeholder 5"/>
          <p:cNvSpPr>
            <a:spLocks noGrp="1"/>
          </p:cNvSpPr>
          <p:nvPr>
            <p:ph type="ftr" sz="quarter" idx="16"/>
          </p:nvPr>
        </p:nvSpPr>
        <p:spPr/>
        <p:txBody>
          <a:bodyPr/>
          <a:lstStyle/>
          <a:p>
            <a:r>
              <a:rPr lang="en-US"/>
              <a:t>STUDENT PERFORMANCE PREDICTOR</a:t>
            </a:r>
            <a:endParaRPr lang="en-US" dirty="0"/>
          </a:p>
        </p:txBody>
      </p:sp>
      <p:pic>
        <p:nvPicPr>
          <p:cNvPr id="8" name="Picture 7">
            <a:extLst>
              <a:ext uri="{FF2B5EF4-FFF2-40B4-BE49-F238E27FC236}">
                <a16:creationId xmlns:a16="http://schemas.microsoft.com/office/drawing/2014/main" id="{9FB01EC2-F38D-4EC3-8D6B-C3AA528BA1B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252" y="2321669"/>
            <a:ext cx="6964408" cy="4146634"/>
          </a:xfrm>
          <a:prstGeom prst="rect">
            <a:avLst/>
          </a:prstGeom>
          <a:noFill/>
          <a:ln>
            <a:noFill/>
          </a:ln>
        </p:spPr>
      </p:pic>
      <p:sp>
        <p:nvSpPr>
          <p:cNvPr id="5" name="TextBox 4">
            <a:extLst>
              <a:ext uri="{FF2B5EF4-FFF2-40B4-BE49-F238E27FC236}">
                <a16:creationId xmlns:a16="http://schemas.microsoft.com/office/drawing/2014/main" id="{FC342A01-D554-4D2F-ACDF-79B797A00163}"/>
              </a:ext>
            </a:extLst>
          </p:cNvPr>
          <p:cNvSpPr txBox="1"/>
          <p:nvPr/>
        </p:nvSpPr>
        <p:spPr>
          <a:xfrm flipH="1">
            <a:off x="377374" y="83446"/>
            <a:ext cx="4767549" cy="2185214"/>
          </a:xfrm>
          <a:prstGeom prst="rect">
            <a:avLst/>
          </a:prstGeom>
          <a:noFill/>
        </p:spPr>
        <p:txBody>
          <a:bodyPr wrap="square" rtlCol="0">
            <a:spAutoFit/>
          </a:bodyPr>
          <a:lstStyle/>
          <a:p>
            <a:r>
              <a:rPr lang="en-US" sz="2600" b="1" dirty="0"/>
              <a:t>COOK’S DISTANCE</a:t>
            </a:r>
          </a:p>
          <a:p>
            <a:r>
              <a:rPr lang="x-none" sz="2200" b="1" dirty="0">
                <a:solidFill>
                  <a:schemeClr val="accent1">
                    <a:lumMod val="60000"/>
                    <a:lumOff val="40000"/>
                  </a:schemeClr>
                </a:solidFill>
              </a:rPr>
              <a:t>Cook's distance</a:t>
            </a:r>
            <a:r>
              <a:rPr lang="x-none" sz="2200" dirty="0">
                <a:solidFill>
                  <a:schemeClr val="accent1">
                    <a:lumMod val="60000"/>
                    <a:lumOff val="40000"/>
                  </a:schemeClr>
                </a:solidFill>
              </a:rPr>
              <a:t> measures the effect of deleting a given observation. Points with a large </a:t>
            </a:r>
            <a:r>
              <a:rPr lang="x-none" sz="2200" b="1" dirty="0">
                <a:solidFill>
                  <a:schemeClr val="accent1">
                    <a:lumMod val="60000"/>
                    <a:lumOff val="40000"/>
                  </a:schemeClr>
                </a:solidFill>
              </a:rPr>
              <a:t>Cook's distance</a:t>
            </a:r>
            <a:r>
              <a:rPr lang="x-none" sz="2200" dirty="0">
                <a:solidFill>
                  <a:schemeClr val="accent1">
                    <a:lumMod val="60000"/>
                    <a:lumOff val="40000"/>
                  </a:schemeClr>
                </a:solidFill>
              </a:rPr>
              <a:t> are considered to merit closer examination in the analysis.</a:t>
            </a:r>
            <a:endParaRPr lang="en-US" sz="2200" dirty="0">
              <a:solidFill>
                <a:schemeClr val="accent1">
                  <a:lumMod val="60000"/>
                  <a:lumOff val="40000"/>
                </a:schemeClr>
              </a:solidFill>
            </a:endParaRPr>
          </a:p>
        </p:txBody>
      </p:sp>
      <p:sp>
        <p:nvSpPr>
          <p:cNvPr id="10" name="Rectangle: Single Corner Snipped 9" descr="Footer accent box">
            <a:extLst>
              <a:ext uri="{FF2B5EF4-FFF2-40B4-BE49-F238E27FC236}">
                <a16:creationId xmlns:a16="http://schemas.microsoft.com/office/drawing/2014/main" id="{2F0A720A-1B35-4440-9AB1-5884B766990A}"/>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21</a:t>
            </a:r>
          </a:p>
        </p:txBody>
      </p:sp>
    </p:spTree>
    <p:extLst>
      <p:ext uri="{BB962C8B-B14F-4D97-AF65-F5344CB8AC3E}">
        <p14:creationId xmlns:p14="http://schemas.microsoft.com/office/powerpoint/2010/main" val="545370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2833A80-FC94-4C3D-9F2F-1180DEA2433C}"/>
              </a:ext>
            </a:extLst>
          </p:cNvPr>
          <p:cNvPicPr>
            <a:picLocks noChangeAspect="1"/>
          </p:cNvPicPr>
          <p:nvPr/>
        </p:nvPicPr>
        <p:blipFill>
          <a:blip r:embed="rId2"/>
          <a:stretch>
            <a:fillRect/>
          </a:stretch>
        </p:blipFill>
        <p:spPr>
          <a:xfrm>
            <a:off x="31919" y="24572"/>
            <a:ext cx="12128162" cy="6858000"/>
          </a:xfrm>
          <a:prstGeom prst="rect">
            <a:avLst/>
          </a:prstGeom>
        </p:spPr>
      </p:pic>
      <p:sp>
        <p:nvSpPr>
          <p:cNvPr id="3" name="Title 2"/>
          <p:cNvSpPr>
            <a:spLocks noGrp="1"/>
          </p:cNvSpPr>
          <p:nvPr>
            <p:ph type="title"/>
          </p:nvPr>
        </p:nvSpPr>
        <p:spPr>
          <a:xfrm>
            <a:off x="510146" y="876995"/>
            <a:ext cx="5672394" cy="1003541"/>
          </a:xfrm>
        </p:spPr>
        <p:txBody>
          <a:bodyPr/>
          <a:lstStyle/>
          <a:p>
            <a:r>
              <a:rPr lang="en-US" sz="4400" dirty="0"/>
              <a:t>BEST FITTED LINE PLOT</a:t>
            </a:r>
          </a:p>
        </p:txBody>
      </p:sp>
      <p:sp>
        <p:nvSpPr>
          <p:cNvPr id="4" name="Content Placeholder 3"/>
          <p:cNvSpPr>
            <a:spLocks noGrp="1"/>
          </p:cNvSpPr>
          <p:nvPr>
            <p:ph idx="1"/>
          </p:nvPr>
        </p:nvSpPr>
        <p:spPr>
          <a:xfrm>
            <a:off x="6993832" y="184809"/>
            <a:ext cx="5031684" cy="3676251"/>
          </a:xfrm>
          <a:solidFill>
            <a:schemeClr val="tx1">
              <a:lumMod val="85000"/>
              <a:lumOff val="15000"/>
            </a:schemeClr>
          </a:solidFill>
        </p:spPr>
        <p:txBody>
          <a:bodyPr>
            <a:normAutofit/>
          </a:bodyPr>
          <a:lstStyle/>
          <a:p>
            <a:pPr>
              <a:buNone/>
            </a:pPr>
            <a:r>
              <a:rPr lang="en-US" dirty="0"/>
              <a:t>     </a:t>
            </a:r>
          </a:p>
        </p:txBody>
      </p:sp>
      <p:sp>
        <p:nvSpPr>
          <p:cNvPr id="6" name="Footer Placeholder 5"/>
          <p:cNvSpPr>
            <a:spLocks noGrp="1"/>
          </p:cNvSpPr>
          <p:nvPr>
            <p:ph type="ftr" sz="quarter" idx="16"/>
          </p:nvPr>
        </p:nvSpPr>
        <p:spPr/>
        <p:txBody>
          <a:bodyPr/>
          <a:lstStyle/>
          <a:p>
            <a:r>
              <a:rPr lang="en-US" dirty="0"/>
              <a:t>STUDENT PERFORMANCE PREDICTOR</a:t>
            </a:r>
          </a:p>
        </p:txBody>
      </p:sp>
      <p:pic>
        <p:nvPicPr>
          <p:cNvPr id="5" name="Picture 4">
            <a:extLst>
              <a:ext uri="{FF2B5EF4-FFF2-40B4-BE49-F238E27FC236}">
                <a16:creationId xmlns:a16="http://schemas.microsoft.com/office/drawing/2014/main" id="{B35495DC-71DC-470A-BB02-79CCEBD64B44}"/>
              </a:ext>
            </a:extLst>
          </p:cNvPr>
          <p:cNvPicPr>
            <a:picLocks noChangeAspect="1"/>
          </p:cNvPicPr>
          <p:nvPr/>
        </p:nvPicPr>
        <p:blipFill>
          <a:blip r:embed="rId3"/>
          <a:stretch>
            <a:fillRect/>
          </a:stretch>
        </p:blipFill>
        <p:spPr>
          <a:xfrm>
            <a:off x="339563" y="1880536"/>
            <a:ext cx="5031684" cy="3961047"/>
          </a:xfrm>
          <a:prstGeom prst="rect">
            <a:avLst/>
          </a:prstGeom>
        </p:spPr>
      </p:pic>
      <p:sp>
        <p:nvSpPr>
          <p:cNvPr id="9" name="TextBox 8">
            <a:extLst>
              <a:ext uri="{FF2B5EF4-FFF2-40B4-BE49-F238E27FC236}">
                <a16:creationId xmlns:a16="http://schemas.microsoft.com/office/drawing/2014/main" id="{40FDA385-3A68-40A5-8D0A-A7B1D6F63571}"/>
              </a:ext>
            </a:extLst>
          </p:cNvPr>
          <p:cNvSpPr txBox="1"/>
          <p:nvPr/>
        </p:nvSpPr>
        <p:spPr>
          <a:xfrm flipH="1">
            <a:off x="7156381" y="352247"/>
            <a:ext cx="2167394" cy="400110"/>
          </a:xfrm>
          <a:prstGeom prst="rect">
            <a:avLst/>
          </a:prstGeom>
          <a:noFill/>
        </p:spPr>
        <p:txBody>
          <a:bodyPr wrap="square" rtlCol="0">
            <a:spAutoFit/>
          </a:bodyPr>
          <a:lstStyle/>
          <a:p>
            <a:r>
              <a:rPr lang="en-US" sz="2000" b="1" dirty="0">
                <a:solidFill>
                  <a:schemeClr val="bg1"/>
                </a:solidFill>
              </a:rPr>
              <a:t>R CODE</a:t>
            </a:r>
            <a:endParaRPr lang="en-PK" sz="2000" b="1" dirty="0">
              <a:solidFill>
                <a:schemeClr val="bg1"/>
              </a:solidFill>
            </a:endParaRPr>
          </a:p>
        </p:txBody>
      </p:sp>
      <p:pic>
        <p:nvPicPr>
          <p:cNvPr id="8" name="Picture 7">
            <a:extLst>
              <a:ext uri="{FF2B5EF4-FFF2-40B4-BE49-F238E27FC236}">
                <a16:creationId xmlns:a16="http://schemas.microsoft.com/office/drawing/2014/main" id="{555DE7E7-EDFA-4018-BB9E-DD0D9176B4C4}"/>
              </a:ext>
            </a:extLst>
          </p:cNvPr>
          <p:cNvPicPr>
            <a:picLocks noChangeAspect="1"/>
          </p:cNvPicPr>
          <p:nvPr/>
        </p:nvPicPr>
        <p:blipFill>
          <a:blip r:embed="rId4"/>
          <a:stretch>
            <a:fillRect/>
          </a:stretch>
        </p:blipFill>
        <p:spPr>
          <a:xfrm>
            <a:off x="7314161" y="892716"/>
            <a:ext cx="4391025" cy="2144802"/>
          </a:xfrm>
          <a:prstGeom prst="rect">
            <a:avLst/>
          </a:prstGeom>
          <a:ln w="38100">
            <a:solidFill>
              <a:schemeClr val="accent2">
                <a:lumMod val="50000"/>
              </a:schemeClr>
            </a:solidFill>
          </a:ln>
        </p:spPr>
      </p:pic>
      <p:pic>
        <p:nvPicPr>
          <p:cNvPr id="2" name="Picture 1">
            <a:extLst>
              <a:ext uri="{FF2B5EF4-FFF2-40B4-BE49-F238E27FC236}">
                <a16:creationId xmlns:a16="http://schemas.microsoft.com/office/drawing/2014/main" id="{9275EB61-2E79-486B-A3A7-A19496637896}"/>
              </a:ext>
            </a:extLst>
          </p:cNvPr>
          <p:cNvPicPr>
            <a:picLocks noChangeAspect="1"/>
          </p:cNvPicPr>
          <p:nvPr/>
        </p:nvPicPr>
        <p:blipFill>
          <a:blip r:embed="rId5"/>
          <a:stretch>
            <a:fillRect/>
          </a:stretch>
        </p:blipFill>
        <p:spPr>
          <a:xfrm>
            <a:off x="5691575" y="3360933"/>
            <a:ext cx="5186065" cy="3248715"/>
          </a:xfrm>
          <a:prstGeom prst="rect">
            <a:avLst/>
          </a:prstGeom>
        </p:spPr>
      </p:pic>
      <p:sp>
        <p:nvSpPr>
          <p:cNvPr id="12" name="Rectangle: Single Corner Snipped 11" descr="Footer accent box">
            <a:extLst>
              <a:ext uri="{FF2B5EF4-FFF2-40B4-BE49-F238E27FC236}">
                <a16:creationId xmlns:a16="http://schemas.microsoft.com/office/drawing/2014/main" id="{DB955831-DBBF-4794-99CB-776DB1439133}"/>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22</a:t>
            </a:r>
          </a:p>
        </p:txBody>
      </p:sp>
    </p:spTree>
    <p:extLst>
      <p:ext uri="{BB962C8B-B14F-4D97-AF65-F5344CB8AC3E}">
        <p14:creationId xmlns:p14="http://schemas.microsoft.com/office/powerpoint/2010/main" val="1169264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DE126C3-EAD8-4A9D-9D59-37AB6F6E88AB}"/>
              </a:ext>
            </a:extLst>
          </p:cNvPr>
          <p:cNvSpPr>
            <a:spLocks noGrp="1"/>
          </p:cNvSpPr>
          <p:nvPr>
            <p:ph type="ftr" sz="quarter" idx="16"/>
          </p:nvPr>
        </p:nvSpPr>
        <p:spPr/>
        <p:txBody>
          <a:bodyPr/>
          <a:lstStyle/>
          <a:p>
            <a:r>
              <a:rPr lang="en-US" dirty="0"/>
              <a:t>STUDENT PERFORMANCE PREDICTOR</a:t>
            </a:r>
          </a:p>
        </p:txBody>
      </p:sp>
      <p:pic>
        <p:nvPicPr>
          <p:cNvPr id="9" name="Picture 8">
            <a:extLst>
              <a:ext uri="{FF2B5EF4-FFF2-40B4-BE49-F238E27FC236}">
                <a16:creationId xmlns:a16="http://schemas.microsoft.com/office/drawing/2014/main" id="{F380575B-C330-46E9-A34C-1677D2EDE3F4}"/>
              </a:ext>
            </a:extLst>
          </p:cNvPr>
          <p:cNvPicPr/>
          <p:nvPr/>
        </p:nvPicPr>
        <p:blipFill>
          <a:blip r:embed="rId2"/>
          <a:stretch>
            <a:fillRect/>
          </a:stretch>
        </p:blipFill>
        <p:spPr>
          <a:xfrm>
            <a:off x="0" y="44453"/>
            <a:ext cx="12192000" cy="6361294"/>
          </a:xfrm>
          <a:prstGeom prst="rect">
            <a:avLst/>
          </a:prstGeom>
        </p:spPr>
      </p:pic>
      <p:grpSp>
        <p:nvGrpSpPr>
          <p:cNvPr id="10" name="Group 11" descr="Accent squares:  white open shape, shaded green block, and white block with text placeholder.">
            <a:extLst>
              <a:ext uri="{FF2B5EF4-FFF2-40B4-BE49-F238E27FC236}">
                <a16:creationId xmlns:a16="http://schemas.microsoft.com/office/drawing/2014/main" id="{61786B69-F9C9-4D94-9806-A10795121116}"/>
              </a:ext>
            </a:extLst>
          </p:cNvPr>
          <p:cNvGrpSpPr/>
          <p:nvPr/>
        </p:nvGrpSpPr>
        <p:grpSpPr>
          <a:xfrm flipH="1" flipV="1">
            <a:off x="112620" y="359680"/>
            <a:ext cx="4598064" cy="5617049"/>
            <a:chOff x="800720" y="576902"/>
            <a:chExt cx="5359408" cy="5496821"/>
          </a:xfrm>
        </p:grpSpPr>
        <p:sp>
          <p:nvSpPr>
            <p:cNvPr id="11" name="Rectangle 10">
              <a:extLst>
                <a:ext uri="{FF2B5EF4-FFF2-40B4-BE49-F238E27FC236}">
                  <a16:creationId xmlns:a16="http://schemas.microsoft.com/office/drawing/2014/main" id="{8F828B9B-D1FC-46C3-8ABE-2DD71377B0D5}"/>
                </a:ext>
              </a:extLst>
            </p:cNvPr>
            <p:cNvSpPr/>
            <p:nvPr/>
          </p:nvSpPr>
          <p:spPr>
            <a:xfrm>
              <a:off x="1808217" y="1403691"/>
              <a:ext cx="4351911" cy="4670032"/>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2" name="Rectangle 11">
              <a:extLst>
                <a:ext uri="{FF2B5EF4-FFF2-40B4-BE49-F238E27FC236}">
                  <a16:creationId xmlns:a16="http://schemas.microsoft.com/office/drawing/2014/main" id="{59449756-1147-4B11-86A2-EEB46893FAB4}"/>
                </a:ext>
              </a:extLst>
            </p:cNvPr>
            <p:cNvSpPr/>
            <p:nvPr/>
          </p:nvSpPr>
          <p:spPr>
            <a:xfrm>
              <a:off x="800720" y="576902"/>
              <a:ext cx="5252620" cy="5303242"/>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14" name="Rectangle 13">
            <a:extLst>
              <a:ext uri="{FF2B5EF4-FFF2-40B4-BE49-F238E27FC236}">
                <a16:creationId xmlns:a16="http://schemas.microsoft.com/office/drawing/2014/main" id="{E02983FD-1EEA-4DEB-8B28-B094803CE7D6}"/>
              </a:ext>
            </a:extLst>
          </p:cNvPr>
          <p:cNvSpPr/>
          <p:nvPr/>
        </p:nvSpPr>
        <p:spPr>
          <a:xfrm>
            <a:off x="597047" y="775049"/>
            <a:ext cx="3720827" cy="1631216"/>
          </a:xfrm>
          <a:prstGeom prst="rect">
            <a:avLst/>
          </a:prstGeom>
        </p:spPr>
        <p:txBody>
          <a:bodyPr wrap="none">
            <a:spAutoFit/>
          </a:bodyPr>
          <a:lstStyle/>
          <a:p>
            <a:pPr lvl="0" algn="ctr"/>
            <a:r>
              <a:rPr lang="en-US" sz="5000" dirty="0">
                <a:solidFill>
                  <a:prstClr val="white"/>
                </a:solidFill>
              </a:rPr>
              <a:t>GPA </a:t>
            </a:r>
          </a:p>
          <a:p>
            <a:pPr lvl="0"/>
            <a:r>
              <a:rPr lang="en-US" sz="5000" dirty="0">
                <a:solidFill>
                  <a:prstClr val="white"/>
                </a:solidFill>
              </a:rPr>
              <a:t>HISTOGRAMS</a:t>
            </a:r>
            <a:endParaRPr lang="en-PK" sz="5000" dirty="0">
              <a:solidFill>
                <a:prstClr val="white"/>
              </a:solidFill>
            </a:endParaRPr>
          </a:p>
        </p:txBody>
      </p:sp>
      <p:pic>
        <p:nvPicPr>
          <p:cNvPr id="15" name="Picture 14">
            <a:extLst>
              <a:ext uri="{FF2B5EF4-FFF2-40B4-BE49-F238E27FC236}">
                <a16:creationId xmlns:a16="http://schemas.microsoft.com/office/drawing/2014/main" id="{F5F7847F-5F5D-4363-9D0B-C2C7B769D065}"/>
              </a:ext>
            </a:extLst>
          </p:cNvPr>
          <p:cNvPicPr>
            <a:picLocks noChangeAspect="1"/>
          </p:cNvPicPr>
          <p:nvPr/>
        </p:nvPicPr>
        <p:blipFill>
          <a:blip r:embed="rId3"/>
          <a:stretch>
            <a:fillRect/>
          </a:stretch>
        </p:blipFill>
        <p:spPr>
          <a:xfrm>
            <a:off x="5117448" y="328963"/>
            <a:ext cx="6269671" cy="2694364"/>
          </a:xfrm>
          <a:prstGeom prst="rect">
            <a:avLst/>
          </a:prstGeom>
        </p:spPr>
      </p:pic>
      <p:pic>
        <p:nvPicPr>
          <p:cNvPr id="16" name="Picture 15">
            <a:extLst>
              <a:ext uri="{FF2B5EF4-FFF2-40B4-BE49-F238E27FC236}">
                <a16:creationId xmlns:a16="http://schemas.microsoft.com/office/drawing/2014/main" id="{6EB011EF-43B2-474F-8FE6-7758168D644E}"/>
              </a:ext>
            </a:extLst>
          </p:cNvPr>
          <p:cNvPicPr>
            <a:picLocks noChangeAspect="1"/>
          </p:cNvPicPr>
          <p:nvPr/>
        </p:nvPicPr>
        <p:blipFill>
          <a:blip r:embed="rId4"/>
          <a:stretch>
            <a:fillRect/>
          </a:stretch>
        </p:blipFill>
        <p:spPr>
          <a:xfrm>
            <a:off x="463363" y="3307839"/>
            <a:ext cx="6685582" cy="2775111"/>
          </a:xfrm>
          <a:prstGeom prst="rect">
            <a:avLst/>
          </a:prstGeom>
        </p:spPr>
      </p:pic>
      <p:sp>
        <p:nvSpPr>
          <p:cNvPr id="17" name="Rectangle: Single Corner Snipped 16" descr="Footer accent box">
            <a:extLst>
              <a:ext uri="{FF2B5EF4-FFF2-40B4-BE49-F238E27FC236}">
                <a16:creationId xmlns:a16="http://schemas.microsoft.com/office/drawing/2014/main" id="{FBDDC63C-1C6D-44B4-B2CD-E9AB20254E1A}"/>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23</a:t>
            </a:r>
          </a:p>
        </p:txBody>
      </p:sp>
    </p:spTree>
    <p:extLst>
      <p:ext uri="{BB962C8B-B14F-4D97-AF65-F5344CB8AC3E}">
        <p14:creationId xmlns:p14="http://schemas.microsoft.com/office/powerpoint/2010/main" val="3804759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20BC407-9AFC-4547-B0A7-23515A2927B5}"/>
              </a:ext>
            </a:extLst>
          </p:cNvPr>
          <p:cNvPicPr>
            <a:picLocks noGrp="1" noChangeAspect="1"/>
          </p:cNvPicPr>
          <p:nvPr>
            <p:ph type="pic" sz="quarter" idx="15"/>
          </p:nvPr>
        </p:nvPicPr>
        <p:blipFill>
          <a:blip r:embed="rId2"/>
          <a:srcRect t="8079" b="8079"/>
          <a:stretch>
            <a:fillRect/>
          </a:stretch>
        </p:blipFill>
        <p:spPr>
          <a:xfrm>
            <a:off x="-71015" y="0"/>
            <a:ext cx="12263015" cy="6858000"/>
          </a:xfrm>
        </p:spPr>
      </p:pic>
      <p:grpSp>
        <p:nvGrpSpPr>
          <p:cNvPr id="40" name="Group 39" descr="Accent squares:  white open shape, shaded green block, and white block with text placeholder.">
            <a:extLst>
              <a:ext uri="{FF2B5EF4-FFF2-40B4-BE49-F238E27FC236}">
                <a16:creationId xmlns:a16="http://schemas.microsoft.com/office/drawing/2014/main" id="{11BEC607-8474-408E-A7AC-48A065F31B63}"/>
              </a:ext>
            </a:extLst>
          </p:cNvPr>
          <p:cNvGrpSpPr/>
          <p:nvPr/>
        </p:nvGrpSpPr>
        <p:grpSpPr>
          <a:xfrm flipH="1">
            <a:off x="2076202" y="1374276"/>
            <a:ext cx="7324426" cy="3883523"/>
            <a:chOff x="252031" y="-22763"/>
            <a:chExt cx="7324426" cy="7269964"/>
          </a:xfrm>
        </p:grpSpPr>
        <p:sp>
          <p:nvSpPr>
            <p:cNvPr id="42" name="Rectangle 41">
              <a:extLst>
                <a:ext uri="{FF2B5EF4-FFF2-40B4-BE49-F238E27FC236}">
                  <a16:creationId xmlns:a16="http://schemas.microsoft.com/office/drawing/2014/main" id="{B601E3FC-2016-4085-9A4B-A172702EAAE1}"/>
                </a:ext>
              </a:extLst>
            </p:cNvPr>
            <p:cNvSpPr/>
            <p:nvPr/>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41" name="Rectangle 40">
              <a:extLst>
                <a:ext uri="{FF2B5EF4-FFF2-40B4-BE49-F238E27FC236}">
                  <a16:creationId xmlns:a16="http://schemas.microsoft.com/office/drawing/2014/main" id="{2CBF662F-A198-4AD3-8EBC-0EC9A52B2994}"/>
                </a:ext>
              </a:extLst>
            </p:cNvPr>
            <p:cNvSpPr/>
            <p:nvPr/>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42E86C5-8E5F-4620-A4FB-D1F926179D18}"/>
                </a:ext>
              </a:extLst>
            </p:cNvPr>
            <p:cNvSpPr/>
            <p:nvPr/>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7E0E8055-17FA-43CE-9F03-E712F496B7CF}"/>
              </a:ext>
            </a:extLst>
          </p:cNvPr>
          <p:cNvSpPr>
            <a:spLocks noGrp="1"/>
          </p:cNvSpPr>
          <p:nvPr>
            <p:ph type="ctrTitle"/>
          </p:nvPr>
        </p:nvSpPr>
        <p:spPr>
          <a:xfrm>
            <a:off x="2753955" y="1527519"/>
            <a:ext cx="6609256" cy="1508126"/>
          </a:xfrm>
        </p:spPr>
        <p:txBody>
          <a:bodyPr anchor="ctr">
            <a:normAutofit/>
          </a:bodyPr>
          <a:lstStyle/>
          <a:p>
            <a:r>
              <a:rPr lang="en-US" sz="5000" dirty="0"/>
              <a:t>THANK YOU!</a:t>
            </a:r>
          </a:p>
        </p:txBody>
      </p:sp>
      <p:sp>
        <p:nvSpPr>
          <p:cNvPr id="10" name="Subtitle 9">
            <a:extLst>
              <a:ext uri="{FF2B5EF4-FFF2-40B4-BE49-F238E27FC236}">
                <a16:creationId xmlns:a16="http://schemas.microsoft.com/office/drawing/2014/main" id="{3E9BAE4F-16CE-4F5D-9BC7-2CB992790F2F}"/>
              </a:ext>
            </a:extLst>
          </p:cNvPr>
          <p:cNvSpPr>
            <a:spLocks noGrp="1"/>
          </p:cNvSpPr>
          <p:nvPr>
            <p:ph type="subTitle" idx="1"/>
          </p:nvPr>
        </p:nvSpPr>
        <p:spPr>
          <a:xfrm>
            <a:off x="2962704" y="2886834"/>
            <a:ext cx="6609256" cy="1198034"/>
          </a:xfrm>
        </p:spPr>
        <p:txBody>
          <a:bodyPr>
            <a:noAutofit/>
          </a:bodyPr>
          <a:lstStyle/>
          <a:p>
            <a:r>
              <a:rPr lang="en-US" sz="3600" dirty="0"/>
              <a:t>You can come to us if you want to predict your GPA too.. </a:t>
            </a:r>
            <a:r>
              <a:rPr lang="en-US" sz="3600" dirty="0">
                <a:sym typeface="Wingdings" panose="05000000000000000000" pitchFamily="2" charset="2"/>
              </a:rPr>
              <a:t></a:t>
            </a:r>
            <a:endParaRPr lang="en-US" sz="3600" dirty="0"/>
          </a:p>
        </p:txBody>
      </p:sp>
      <p:sp>
        <p:nvSpPr>
          <p:cNvPr id="2" name="Footer Placeholder 1">
            <a:extLst>
              <a:ext uri="{FF2B5EF4-FFF2-40B4-BE49-F238E27FC236}">
                <a16:creationId xmlns:a16="http://schemas.microsoft.com/office/drawing/2014/main" id="{9FE3A4F2-29CE-4C57-A172-6A0D63EFD700}"/>
              </a:ext>
            </a:extLst>
          </p:cNvPr>
          <p:cNvSpPr>
            <a:spLocks noGrp="1"/>
          </p:cNvSpPr>
          <p:nvPr>
            <p:ph type="ftr" sz="quarter" idx="4294967295"/>
          </p:nvPr>
        </p:nvSpPr>
        <p:spPr>
          <a:xfrm>
            <a:off x="595884" y="6468303"/>
            <a:ext cx="4114800" cy="365125"/>
          </a:xfrm>
        </p:spPr>
        <p:txBody>
          <a:bodyPr/>
          <a:lstStyle/>
          <a:p>
            <a:r>
              <a:rPr lang="en-US" dirty="0"/>
              <a:t>STUDENT PERFORMANCE PREDICTOR</a:t>
            </a:r>
          </a:p>
        </p:txBody>
      </p:sp>
      <p:sp>
        <p:nvSpPr>
          <p:cNvPr id="25" name="Rectangle: Single Corner Snipped 24" descr="Footer accent box">
            <a:extLst>
              <a:ext uri="{FF2B5EF4-FFF2-40B4-BE49-F238E27FC236}">
                <a16:creationId xmlns:a16="http://schemas.microsoft.com/office/drawing/2014/main" id="{ADA66B68-D364-4C11-9AA9-052CEAC914E1}"/>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Single Corner Snipped 11" descr="Footer accent box">
            <a:extLst>
              <a:ext uri="{FF2B5EF4-FFF2-40B4-BE49-F238E27FC236}">
                <a16:creationId xmlns:a16="http://schemas.microsoft.com/office/drawing/2014/main" id="{AFBAAED9-4C14-4A31-A422-4DD4C72B8BCE}"/>
              </a:ext>
            </a:extLst>
          </p:cNvPr>
          <p:cNvSpPr/>
          <p:nvPr/>
        </p:nvSpPr>
        <p:spPr>
          <a:xfrm flipH="1">
            <a:off x="11549269" y="6319803"/>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24</a:t>
            </a:r>
          </a:p>
        </p:txBody>
      </p:sp>
    </p:spTree>
    <p:extLst>
      <p:ext uri="{BB962C8B-B14F-4D97-AF65-F5344CB8AC3E}">
        <p14:creationId xmlns:p14="http://schemas.microsoft.com/office/powerpoint/2010/main" val="207078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79DECD2-B85E-4CB3-BBFB-C64131454B65}"/>
              </a:ext>
            </a:extLst>
          </p:cNvPr>
          <p:cNvSpPr>
            <a:spLocks noGrp="1"/>
          </p:cNvSpPr>
          <p:nvPr>
            <p:ph type="body" sz="half" idx="2"/>
          </p:nvPr>
        </p:nvSpPr>
        <p:spPr>
          <a:xfrm>
            <a:off x="766027" y="869808"/>
            <a:ext cx="5138057" cy="5493718"/>
          </a:xfrm>
        </p:spPr>
        <p:txBody>
          <a:bodyPr>
            <a:normAutofit fontScale="92500" lnSpcReduction="10000"/>
          </a:bodyPr>
          <a:lstStyle/>
          <a:p>
            <a:pPr>
              <a:buFont typeface="Wingdings" panose="05000000000000000000" pitchFamily="2" charset="2"/>
              <a:buChar char="v"/>
            </a:pPr>
            <a:r>
              <a:rPr lang="en-US" b="1" dirty="0"/>
              <a:t>Problem Definition and its Solution.</a:t>
            </a:r>
          </a:p>
          <a:p>
            <a:pPr>
              <a:buFont typeface="Wingdings" panose="05000000000000000000" pitchFamily="2" charset="2"/>
              <a:buChar char="v"/>
            </a:pPr>
            <a:r>
              <a:rPr lang="en-US" b="1" dirty="0"/>
              <a:t>Language, Algorithm and Framework used.</a:t>
            </a:r>
          </a:p>
          <a:p>
            <a:pPr>
              <a:buFont typeface="Wingdings" panose="05000000000000000000" pitchFamily="2" charset="2"/>
              <a:buChar char="v"/>
            </a:pPr>
            <a:r>
              <a:rPr lang="en-US" b="1" dirty="0"/>
              <a:t>Data Set.</a:t>
            </a:r>
          </a:p>
          <a:p>
            <a:pPr>
              <a:buFont typeface="Wingdings" panose="05000000000000000000" pitchFamily="2" charset="2"/>
              <a:buChar char="v"/>
            </a:pPr>
            <a:r>
              <a:rPr lang="en-US" b="1" dirty="0"/>
              <a:t>GPA Histogram.</a:t>
            </a:r>
          </a:p>
          <a:p>
            <a:pPr>
              <a:buFont typeface="Wingdings" panose="05000000000000000000" pitchFamily="2" charset="2"/>
              <a:buChar char="v"/>
            </a:pPr>
            <a:r>
              <a:rPr lang="en-US" b="1" dirty="0"/>
              <a:t>Linear Regression (An Overview).</a:t>
            </a:r>
          </a:p>
          <a:p>
            <a:pPr>
              <a:buFont typeface="Wingdings" panose="05000000000000000000" pitchFamily="2" charset="2"/>
              <a:buChar char="v"/>
            </a:pPr>
            <a:r>
              <a:rPr lang="en-US" b="1" dirty="0"/>
              <a:t>Implementation and Summary the Algorithm.</a:t>
            </a:r>
          </a:p>
          <a:p>
            <a:pPr>
              <a:buFont typeface="Wingdings" panose="05000000000000000000" pitchFamily="2" charset="2"/>
              <a:buChar char="v"/>
            </a:pPr>
            <a:r>
              <a:rPr lang="en-US" b="1" dirty="0" err="1"/>
              <a:t>Satter</a:t>
            </a:r>
            <a:r>
              <a:rPr lang="en-US" b="1" dirty="0"/>
              <a:t> Plot.</a:t>
            </a:r>
          </a:p>
          <a:p>
            <a:pPr>
              <a:buFont typeface="Wingdings" panose="05000000000000000000" pitchFamily="2" charset="2"/>
              <a:buChar char="v"/>
            </a:pPr>
            <a:r>
              <a:rPr lang="en-US" b="1" dirty="0"/>
              <a:t>Why Linear Regression???</a:t>
            </a:r>
          </a:p>
          <a:p>
            <a:pPr>
              <a:buFont typeface="Wingdings" panose="05000000000000000000" pitchFamily="2" charset="2"/>
              <a:buChar char="v"/>
            </a:pPr>
            <a:r>
              <a:rPr lang="en-US" b="1" dirty="0"/>
              <a:t>GPA vs Course Plot, Mean Line Plot.</a:t>
            </a:r>
          </a:p>
          <a:p>
            <a:pPr>
              <a:buFont typeface="Wingdings" panose="05000000000000000000" pitchFamily="2" charset="2"/>
              <a:buChar char="v"/>
            </a:pPr>
            <a:r>
              <a:rPr lang="en-US" b="1" dirty="0"/>
              <a:t>Residual vs Fitted Values Plot, Normal QQ Plot.</a:t>
            </a:r>
          </a:p>
          <a:p>
            <a:pPr>
              <a:buFont typeface="Wingdings" panose="05000000000000000000" pitchFamily="2" charset="2"/>
              <a:buChar char="v"/>
            </a:pPr>
            <a:r>
              <a:rPr lang="en-US" b="1" dirty="0"/>
              <a:t>Scale-Location Plot, Best Fitted Line Plot.</a:t>
            </a:r>
          </a:p>
          <a:p>
            <a:pPr>
              <a:buFont typeface="Wingdings" panose="05000000000000000000" pitchFamily="2" charset="2"/>
              <a:buChar char="v"/>
            </a:pPr>
            <a:r>
              <a:rPr lang="en-US" b="1" dirty="0"/>
              <a:t>Conclusion.</a:t>
            </a:r>
          </a:p>
          <a:p>
            <a:pPr>
              <a:buFont typeface="Wingdings" panose="05000000000000000000" pitchFamily="2" charset="2"/>
              <a:buChar char="v"/>
            </a:pPr>
            <a:endParaRPr lang="en-US" b="1" dirty="0"/>
          </a:p>
          <a:p>
            <a:pPr>
              <a:buFont typeface="Wingdings" panose="05000000000000000000" pitchFamily="2" charset="2"/>
              <a:buChar char="v"/>
            </a:pPr>
            <a:endParaRPr lang="en-US" b="1" dirty="0"/>
          </a:p>
        </p:txBody>
      </p:sp>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a:xfrm>
            <a:off x="1116968" y="-4723"/>
            <a:ext cx="5138057" cy="979308"/>
          </a:xfrm>
        </p:spPr>
        <p:txBody>
          <a:bodyPr/>
          <a:lstStyle/>
          <a:p>
            <a:r>
              <a:rPr lang="en-US" dirty="0"/>
              <a:t>OUTLINE</a:t>
            </a:r>
          </a:p>
        </p:txBody>
      </p:sp>
      <p:sp>
        <p:nvSpPr>
          <p:cNvPr id="10" name="Rectangle: Single Corner Snipped 9" descr="Footer accent box">
            <a:extLst>
              <a:ext uri="{FF2B5EF4-FFF2-40B4-BE49-F238E27FC236}">
                <a16:creationId xmlns:a16="http://schemas.microsoft.com/office/drawing/2014/main" id="{CDA9F8EC-2836-4D7A-8BB2-6D1C849515C1}"/>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21" name="Picture Placeholder 20">
            <a:extLst>
              <a:ext uri="{FF2B5EF4-FFF2-40B4-BE49-F238E27FC236}">
                <a16:creationId xmlns:a16="http://schemas.microsoft.com/office/drawing/2014/main" id="{01675914-EECF-4B78-AF92-42041616F603}"/>
              </a:ext>
            </a:extLst>
          </p:cNvPr>
          <p:cNvPicPr>
            <a:picLocks noGrp="1" noChangeAspect="1"/>
          </p:cNvPicPr>
          <p:nvPr>
            <p:ph type="pic" idx="1"/>
          </p:nvPr>
        </p:nvPicPr>
        <p:blipFill>
          <a:blip r:embed="rId2"/>
          <a:srcRect l="25239" r="25239"/>
          <a:stretch>
            <a:fillRect/>
          </a:stretch>
        </p:blipFill>
        <p:spPr>
          <a:xfrm>
            <a:off x="7097484" y="0"/>
            <a:ext cx="5094515" cy="6858000"/>
          </a:xfrm>
        </p:spPr>
      </p:pic>
      <p:sp>
        <p:nvSpPr>
          <p:cNvPr id="22" name="Footer Placeholder 21">
            <a:extLst>
              <a:ext uri="{FF2B5EF4-FFF2-40B4-BE49-F238E27FC236}">
                <a16:creationId xmlns:a16="http://schemas.microsoft.com/office/drawing/2014/main" id="{3F7EE00B-007B-4324-AF64-879A37EAAE48}"/>
              </a:ext>
            </a:extLst>
          </p:cNvPr>
          <p:cNvSpPr>
            <a:spLocks noGrp="1"/>
          </p:cNvSpPr>
          <p:nvPr>
            <p:ph type="ftr" sz="quarter" idx="14"/>
          </p:nvPr>
        </p:nvSpPr>
        <p:spPr/>
        <p:txBody>
          <a:bodyPr/>
          <a:lstStyle/>
          <a:p>
            <a:r>
              <a:rPr lang="en-US" dirty="0"/>
              <a:t>STUDENT PERFORMANCE PREDICTOR</a:t>
            </a:r>
          </a:p>
        </p:txBody>
      </p:sp>
      <p:sp>
        <p:nvSpPr>
          <p:cNvPr id="11" name="Rectangle: Single Corner Snipped 10" descr="Footer accent box">
            <a:extLst>
              <a:ext uri="{FF2B5EF4-FFF2-40B4-BE49-F238E27FC236}">
                <a16:creationId xmlns:a16="http://schemas.microsoft.com/office/drawing/2014/main" id="{33BDAA24-56EE-4DDD-8740-A9F07E463E7B}"/>
              </a:ext>
            </a:extLst>
          </p:cNvPr>
          <p:cNvSpPr/>
          <p:nvPr/>
        </p:nvSpPr>
        <p:spPr>
          <a:xfrm flipH="1">
            <a:off x="11549268" y="6340727"/>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Tree>
    <p:extLst>
      <p:ext uri="{BB962C8B-B14F-4D97-AF65-F5344CB8AC3E}">
        <p14:creationId xmlns:p14="http://schemas.microsoft.com/office/powerpoint/2010/main" val="2526842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46D63452-19C3-403A-AB01-903701614BD1}"/>
              </a:ext>
            </a:extLst>
          </p:cNvPr>
          <p:cNvPicPr>
            <a:picLocks noGrp="1" noChangeAspect="1"/>
          </p:cNvPicPr>
          <p:nvPr>
            <p:ph type="pic" sz="quarter" idx="15"/>
          </p:nvPr>
        </p:nvPicPr>
        <p:blipFill>
          <a:blip r:embed="rId2"/>
          <a:srcRect t="8142" b="8142"/>
          <a:stretch>
            <a:fillRect/>
          </a:stretch>
        </p:blipFill>
        <p:spPr/>
      </p:pic>
      <p:grpSp>
        <p:nvGrpSpPr>
          <p:cNvPr id="12" name="Group 11" descr="Accent squares:  white open shape, shaded green block, and white block with text placeholder.">
            <a:extLst>
              <a:ext uri="{FF2B5EF4-FFF2-40B4-BE49-F238E27FC236}">
                <a16:creationId xmlns:a16="http://schemas.microsoft.com/office/drawing/2014/main" id="{1101DF86-6B00-49D3-9EFB-456055F79899}"/>
              </a:ext>
            </a:extLst>
          </p:cNvPr>
          <p:cNvGrpSpPr/>
          <p:nvPr/>
        </p:nvGrpSpPr>
        <p:grpSpPr>
          <a:xfrm flipH="1" flipV="1">
            <a:off x="308113" y="342992"/>
            <a:ext cx="5276606" cy="5768636"/>
            <a:chOff x="883522" y="408327"/>
            <a:chExt cx="5276606" cy="5768636"/>
          </a:xfrm>
        </p:grpSpPr>
        <p:sp>
          <p:nvSpPr>
            <p:cNvPr id="15" name="Rectangle 14">
              <a:extLst>
                <a:ext uri="{FF2B5EF4-FFF2-40B4-BE49-F238E27FC236}">
                  <a16:creationId xmlns:a16="http://schemas.microsoft.com/office/drawing/2014/main" id="{551A06BE-4DC9-42C3-9272-4EF3E833D5F5}"/>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8" name="Graphic 17" descr="Open white accent square">
              <a:extLst>
                <a:ext uri="{FF2B5EF4-FFF2-40B4-BE49-F238E27FC236}">
                  <a16:creationId xmlns:a16="http://schemas.microsoft.com/office/drawing/2014/main" id="{42A4A83C-0C6B-4A7C-B582-33988B027F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6568F216-4DE5-421A-A222-041B654BB87E}"/>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4" name="Title 3">
            <a:extLst>
              <a:ext uri="{FF2B5EF4-FFF2-40B4-BE49-F238E27FC236}">
                <a16:creationId xmlns:a16="http://schemas.microsoft.com/office/drawing/2014/main" id="{9C2EEB1E-E5B2-44FA-8D26-4D510438DDB9}"/>
              </a:ext>
            </a:extLst>
          </p:cNvPr>
          <p:cNvSpPr>
            <a:spLocks noGrp="1"/>
          </p:cNvSpPr>
          <p:nvPr>
            <p:ph type="title"/>
          </p:nvPr>
        </p:nvSpPr>
        <p:spPr>
          <a:xfrm>
            <a:off x="1325573" y="1949914"/>
            <a:ext cx="4351911" cy="1769608"/>
          </a:xfrm>
        </p:spPr>
        <p:txBody>
          <a:bodyPr>
            <a:normAutofit/>
          </a:bodyPr>
          <a:lstStyle/>
          <a:p>
            <a:r>
              <a:rPr lang="en-US" dirty="0">
                <a:solidFill>
                  <a:schemeClr val="bg1"/>
                </a:solidFill>
              </a:rPr>
              <a:t>Problem Definition</a:t>
            </a:r>
          </a:p>
        </p:txBody>
      </p:sp>
      <p:sp>
        <p:nvSpPr>
          <p:cNvPr id="19" name="Text Placeholder 2">
            <a:extLst>
              <a:ext uri="{FF2B5EF4-FFF2-40B4-BE49-F238E27FC236}">
                <a16:creationId xmlns:a16="http://schemas.microsoft.com/office/drawing/2014/main" id="{2F2E0D99-FB22-4130-AAF1-73D2822A328F}"/>
              </a:ext>
            </a:extLst>
          </p:cNvPr>
          <p:cNvSpPr txBox="1">
            <a:spLocks/>
          </p:cNvSpPr>
          <p:nvPr/>
        </p:nvSpPr>
        <p:spPr>
          <a:xfrm>
            <a:off x="1279190" y="3683470"/>
            <a:ext cx="4351912" cy="296437"/>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b="1" dirty="0"/>
              <a:t>Weak Students not be able to have extra attention by the teachers.</a:t>
            </a:r>
          </a:p>
        </p:txBody>
      </p:sp>
      <p:sp>
        <p:nvSpPr>
          <p:cNvPr id="17" name="Rectangle: Single Corner Snipped 16" descr="Footer accent box">
            <a:extLst>
              <a:ext uri="{FF2B5EF4-FFF2-40B4-BE49-F238E27FC236}">
                <a16:creationId xmlns:a16="http://schemas.microsoft.com/office/drawing/2014/main" id="{D3377F02-85FB-4FAC-AC31-CF6E323FFE3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 name="Footer Placeholder 2">
            <a:extLst>
              <a:ext uri="{FF2B5EF4-FFF2-40B4-BE49-F238E27FC236}">
                <a16:creationId xmlns:a16="http://schemas.microsoft.com/office/drawing/2014/main" id="{F6D6E405-FA6E-4193-8907-BB58BEBE4DD0}"/>
              </a:ext>
            </a:extLst>
          </p:cNvPr>
          <p:cNvSpPr txBox="1">
            <a:spLocks/>
          </p:cNvSpPr>
          <p:nvPr/>
        </p:nvSpPr>
        <p:spPr>
          <a:xfrm>
            <a:off x="595884" y="6454619"/>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STUDENT PERFORMANCE PREDICTOR</a:t>
            </a:r>
          </a:p>
          <a:p>
            <a:endParaRPr lang="en-US" dirty="0"/>
          </a:p>
        </p:txBody>
      </p:sp>
      <p:sp>
        <p:nvSpPr>
          <p:cNvPr id="2" name="Footer Placeholder 1">
            <a:extLst>
              <a:ext uri="{FF2B5EF4-FFF2-40B4-BE49-F238E27FC236}">
                <a16:creationId xmlns:a16="http://schemas.microsoft.com/office/drawing/2014/main" id="{CD1987D4-EC7D-45E0-AB5F-9796409D0D54}"/>
              </a:ext>
            </a:extLst>
          </p:cNvPr>
          <p:cNvSpPr>
            <a:spLocks noGrp="1"/>
          </p:cNvSpPr>
          <p:nvPr>
            <p:ph type="ftr" sz="quarter" idx="16"/>
          </p:nvPr>
        </p:nvSpPr>
        <p:spPr/>
        <p:txBody>
          <a:bodyPr/>
          <a:lstStyle/>
          <a:p>
            <a:r>
              <a:rPr lang="en-US"/>
              <a:t>STUDENT PERFORMANCE PREDICTOR</a:t>
            </a:r>
            <a:endParaRPr lang="en-US" dirty="0"/>
          </a:p>
        </p:txBody>
      </p:sp>
    </p:spTree>
    <p:extLst>
      <p:ext uri="{BB962C8B-B14F-4D97-AF65-F5344CB8AC3E}">
        <p14:creationId xmlns:p14="http://schemas.microsoft.com/office/powerpoint/2010/main" val="4236326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03164E30-80A2-4639-A757-0F5D20FEFD64}"/>
              </a:ext>
            </a:extLst>
          </p:cNvPr>
          <p:cNvPicPr>
            <a:picLocks noGrp="1" noChangeAspect="1"/>
          </p:cNvPicPr>
          <p:nvPr>
            <p:ph type="pic" sz="quarter" idx="15"/>
          </p:nvPr>
        </p:nvPicPr>
        <p:blipFill>
          <a:blip r:embed="rId2"/>
          <a:srcRect t="12718" b="12718"/>
          <a:stretch>
            <a:fillRect/>
          </a:stretch>
        </p:blipFill>
        <p:spPr/>
      </p:pic>
      <p:grpSp>
        <p:nvGrpSpPr>
          <p:cNvPr id="2" name="Group 11" descr="Accent squares:  white open shape, shaded green block, and white block with text placeholder.">
            <a:extLst>
              <a:ext uri="{FF2B5EF4-FFF2-40B4-BE49-F238E27FC236}">
                <a16:creationId xmlns:a16="http://schemas.microsoft.com/office/drawing/2014/main" id="{1101DF86-6B00-49D3-9EFB-456055F79899}"/>
              </a:ext>
            </a:extLst>
          </p:cNvPr>
          <p:cNvGrpSpPr/>
          <p:nvPr/>
        </p:nvGrpSpPr>
        <p:grpSpPr>
          <a:xfrm flipH="1" flipV="1">
            <a:off x="308113" y="349834"/>
            <a:ext cx="5276606" cy="5768636"/>
            <a:chOff x="883522" y="408327"/>
            <a:chExt cx="5276606" cy="5768636"/>
          </a:xfrm>
        </p:grpSpPr>
        <p:sp>
          <p:nvSpPr>
            <p:cNvPr id="15" name="Rectangle 14">
              <a:extLst>
                <a:ext uri="{FF2B5EF4-FFF2-40B4-BE49-F238E27FC236}">
                  <a16:creationId xmlns:a16="http://schemas.microsoft.com/office/drawing/2014/main" id="{551A06BE-4DC9-42C3-9272-4EF3E833D5F5}"/>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8" name="Graphic 17" descr="Open white accent square">
              <a:extLst>
                <a:ext uri="{FF2B5EF4-FFF2-40B4-BE49-F238E27FC236}">
                  <a16:creationId xmlns:a16="http://schemas.microsoft.com/office/drawing/2014/main" id="{42A4A83C-0C6B-4A7C-B582-33988B027F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6568F216-4DE5-421A-A222-041B654BB87E}"/>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4" name="Title 3">
            <a:extLst>
              <a:ext uri="{FF2B5EF4-FFF2-40B4-BE49-F238E27FC236}">
                <a16:creationId xmlns:a16="http://schemas.microsoft.com/office/drawing/2014/main" id="{9C2EEB1E-E5B2-44FA-8D26-4D510438DDB9}"/>
              </a:ext>
            </a:extLst>
          </p:cNvPr>
          <p:cNvSpPr>
            <a:spLocks noGrp="1"/>
          </p:cNvSpPr>
          <p:nvPr>
            <p:ph type="title"/>
          </p:nvPr>
        </p:nvSpPr>
        <p:spPr>
          <a:xfrm>
            <a:off x="1232808" y="2406278"/>
            <a:ext cx="4351911" cy="1769608"/>
          </a:xfrm>
        </p:spPr>
        <p:txBody>
          <a:bodyPr>
            <a:normAutofit/>
          </a:bodyPr>
          <a:lstStyle/>
          <a:p>
            <a:r>
              <a:rPr lang="en-US" dirty="0">
                <a:solidFill>
                  <a:schemeClr val="bg1"/>
                </a:solidFill>
              </a:rPr>
              <a:t>The Solution</a:t>
            </a:r>
          </a:p>
        </p:txBody>
      </p:sp>
      <p:sp>
        <p:nvSpPr>
          <p:cNvPr id="19" name="Text Placeholder 2">
            <a:extLst>
              <a:ext uri="{FF2B5EF4-FFF2-40B4-BE49-F238E27FC236}">
                <a16:creationId xmlns:a16="http://schemas.microsoft.com/office/drawing/2014/main" id="{2F2E0D99-FB22-4130-AAF1-73D2822A328F}"/>
              </a:ext>
            </a:extLst>
          </p:cNvPr>
          <p:cNvSpPr txBox="1">
            <a:spLocks/>
          </p:cNvSpPr>
          <p:nvPr/>
        </p:nvSpPr>
        <p:spPr>
          <a:xfrm>
            <a:off x="1325573" y="3731833"/>
            <a:ext cx="4351912" cy="296437"/>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b="1" dirty="0"/>
              <a:t>ACADEMIC PERFORAMCE PREDICTOR</a:t>
            </a:r>
          </a:p>
        </p:txBody>
      </p:sp>
      <p:sp>
        <p:nvSpPr>
          <p:cNvPr id="8" name="Footer Placeholder 7">
            <a:extLst>
              <a:ext uri="{FF2B5EF4-FFF2-40B4-BE49-F238E27FC236}">
                <a16:creationId xmlns:a16="http://schemas.microsoft.com/office/drawing/2014/main" id="{B534C07A-363B-4948-8546-2503B45830DC}"/>
              </a:ext>
            </a:extLst>
          </p:cNvPr>
          <p:cNvSpPr>
            <a:spLocks noGrp="1"/>
          </p:cNvSpPr>
          <p:nvPr>
            <p:ph type="ftr" sz="quarter" idx="16"/>
          </p:nvPr>
        </p:nvSpPr>
        <p:spPr/>
        <p:txBody>
          <a:bodyPr/>
          <a:lstStyle/>
          <a:p>
            <a:r>
              <a:rPr lang="en-US" dirty="0">
                <a:solidFill>
                  <a:schemeClr val="tx1"/>
                </a:solidFill>
              </a:rPr>
              <a:t>STUDENT PERFORMANCE PREDICTOR</a:t>
            </a:r>
          </a:p>
        </p:txBody>
      </p:sp>
      <p:sp>
        <p:nvSpPr>
          <p:cNvPr id="17" name="Rectangle: Single Corner Snipped 16" descr="Footer accent box">
            <a:extLst>
              <a:ext uri="{FF2B5EF4-FFF2-40B4-BE49-F238E27FC236}">
                <a16:creationId xmlns:a16="http://schemas.microsoft.com/office/drawing/2014/main" id="{D3377F02-85FB-4FAC-AC31-CF6E323FFE3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Tree>
    <p:extLst>
      <p:ext uri="{BB962C8B-B14F-4D97-AF65-F5344CB8AC3E}">
        <p14:creationId xmlns:p14="http://schemas.microsoft.com/office/powerpoint/2010/main" val="4236326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Placeholder 45">
            <a:extLst>
              <a:ext uri="{FF2B5EF4-FFF2-40B4-BE49-F238E27FC236}">
                <a16:creationId xmlns:a16="http://schemas.microsoft.com/office/drawing/2014/main" id="{5DAFEDB2-E526-4C58-BEF8-102E9276C60E}"/>
              </a:ext>
            </a:extLst>
          </p:cNvPr>
          <p:cNvPicPr>
            <a:picLocks noGrp="1" noChangeAspect="1"/>
          </p:cNvPicPr>
          <p:nvPr>
            <p:ph type="pic" sz="quarter" idx="15"/>
          </p:nvPr>
        </p:nvPicPr>
        <p:blipFill>
          <a:blip r:embed="rId2"/>
          <a:srcRect t="15049" b="15049"/>
          <a:stretch>
            <a:fillRect/>
          </a:stretch>
        </p:blipFill>
        <p:spPr>
          <a:xfrm>
            <a:off x="-71015" y="13648"/>
            <a:ext cx="12263015" cy="6858000"/>
          </a:xfrm>
        </p:spPr>
      </p:pic>
      <p:grpSp>
        <p:nvGrpSpPr>
          <p:cNvPr id="2" name="Group 11" descr="Accent squares:  white open shape, shaded green block, and white block with text placeholder.">
            <a:extLst>
              <a:ext uri="{FF2B5EF4-FFF2-40B4-BE49-F238E27FC236}">
                <a16:creationId xmlns:a16="http://schemas.microsoft.com/office/drawing/2014/main" id="{1101DF86-6B00-49D3-9EFB-456055F79899}"/>
              </a:ext>
            </a:extLst>
          </p:cNvPr>
          <p:cNvGrpSpPr/>
          <p:nvPr/>
        </p:nvGrpSpPr>
        <p:grpSpPr>
          <a:xfrm flipH="1" flipV="1">
            <a:off x="775787" y="572170"/>
            <a:ext cx="3658416" cy="2933466"/>
            <a:chOff x="883522" y="408327"/>
            <a:chExt cx="5276606" cy="5768636"/>
          </a:xfrm>
        </p:grpSpPr>
        <p:sp>
          <p:nvSpPr>
            <p:cNvPr id="15" name="Rectangle 14">
              <a:extLst>
                <a:ext uri="{FF2B5EF4-FFF2-40B4-BE49-F238E27FC236}">
                  <a16:creationId xmlns:a16="http://schemas.microsoft.com/office/drawing/2014/main" id="{551A06BE-4DC9-42C3-9272-4EF3E833D5F5}"/>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8" name="Graphic 17" descr="Open white accent square">
              <a:extLst>
                <a:ext uri="{FF2B5EF4-FFF2-40B4-BE49-F238E27FC236}">
                  <a16:creationId xmlns:a16="http://schemas.microsoft.com/office/drawing/2014/main" id="{42A4A83C-0C6B-4A7C-B582-33988B027F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6568F216-4DE5-421A-A222-041B654BB87E}"/>
                </a:ext>
              </a:extLst>
            </p:cNvPr>
            <p:cNvSpPr/>
            <p:nvPr/>
          </p:nvSpPr>
          <p:spPr>
            <a:xfrm>
              <a:off x="883522" y="408327"/>
              <a:ext cx="4351912"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4" name="Title 3">
            <a:extLst>
              <a:ext uri="{FF2B5EF4-FFF2-40B4-BE49-F238E27FC236}">
                <a16:creationId xmlns:a16="http://schemas.microsoft.com/office/drawing/2014/main" id="{9C2EEB1E-E5B2-44FA-8D26-4D510438DDB9}"/>
              </a:ext>
            </a:extLst>
          </p:cNvPr>
          <p:cNvSpPr>
            <a:spLocks noGrp="1"/>
          </p:cNvSpPr>
          <p:nvPr>
            <p:ph type="title"/>
          </p:nvPr>
        </p:nvSpPr>
        <p:spPr>
          <a:xfrm>
            <a:off x="858626" y="1058745"/>
            <a:ext cx="3898937" cy="1769608"/>
          </a:xfrm>
        </p:spPr>
        <p:txBody>
          <a:bodyPr>
            <a:normAutofit/>
          </a:bodyPr>
          <a:lstStyle/>
          <a:p>
            <a:r>
              <a:rPr lang="en-US" sz="3600" dirty="0">
                <a:solidFill>
                  <a:schemeClr val="bg1"/>
                </a:solidFill>
              </a:rPr>
              <a:t>LANGUAGE</a:t>
            </a:r>
          </a:p>
        </p:txBody>
      </p:sp>
      <p:sp>
        <p:nvSpPr>
          <p:cNvPr id="19" name="Text Placeholder 2">
            <a:extLst>
              <a:ext uri="{FF2B5EF4-FFF2-40B4-BE49-F238E27FC236}">
                <a16:creationId xmlns:a16="http://schemas.microsoft.com/office/drawing/2014/main" id="{2F2E0D99-FB22-4130-AAF1-73D2822A328F}"/>
              </a:ext>
            </a:extLst>
          </p:cNvPr>
          <p:cNvSpPr txBox="1">
            <a:spLocks/>
          </p:cNvSpPr>
          <p:nvPr/>
        </p:nvSpPr>
        <p:spPr>
          <a:xfrm>
            <a:off x="538092" y="2190069"/>
            <a:ext cx="4351912" cy="421906"/>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R</a:t>
            </a:r>
          </a:p>
        </p:txBody>
      </p:sp>
      <p:sp>
        <p:nvSpPr>
          <p:cNvPr id="8" name="Footer Placeholder 7">
            <a:extLst>
              <a:ext uri="{FF2B5EF4-FFF2-40B4-BE49-F238E27FC236}">
                <a16:creationId xmlns:a16="http://schemas.microsoft.com/office/drawing/2014/main" id="{B534C07A-363B-4948-8546-2503B45830DC}"/>
              </a:ext>
            </a:extLst>
          </p:cNvPr>
          <p:cNvSpPr>
            <a:spLocks noGrp="1"/>
          </p:cNvSpPr>
          <p:nvPr>
            <p:ph type="ftr" sz="quarter" idx="16"/>
          </p:nvPr>
        </p:nvSpPr>
        <p:spPr/>
        <p:txBody>
          <a:bodyPr/>
          <a:lstStyle/>
          <a:p>
            <a:r>
              <a:rPr lang="en-US" dirty="0"/>
              <a:t>STUDENT PERFORMANCE PREDICTOR</a:t>
            </a:r>
          </a:p>
        </p:txBody>
      </p:sp>
      <p:sp>
        <p:nvSpPr>
          <p:cNvPr id="17" name="Rectangle: Single Corner Snipped 16" descr="Footer accent box">
            <a:extLst>
              <a:ext uri="{FF2B5EF4-FFF2-40B4-BE49-F238E27FC236}">
                <a16:creationId xmlns:a16="http://schemas.microsoft.com/office/drawing/2014/main" id="{D3377F02-85FB-4FAC-AC31-CF6E323FFE3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grpSp>
        <p:nvGrpSpPr>
          <p:cNvPr id="12" name="Group 11" descr="Accent squares:  white open shape, shaded green block, and white block with text placeholder.">
            <a:extLst>
              <a:ext uri="{FF2B5EF4-FFF2-40B4-BE49-F238E27FC236}">
                <a16:creationId xmlns:a16="http://schemas.microsoft.com/office/drawing/2014/main" id="{B84A8CC6-20D9-4B48-B3CE-C755F2D0B514}"/>
              </a:ext>
            </a:extLst>
          </p:cNvPr>
          <p:cNvGrpSpPr/>
          <p:nvPr/>
        </p:nvGrpSpPr>
        <p:grpSpPr>
          <a:xfrm flipH="1" flipV="1">
            <a:off x="6851449" y="633116"/>
            <a:ext cx="4678266" cy="2605207"/>
            <a:chOff x="1344572" y="682535"/>
            <a:chExt cx="4883298" cy="5536108"/>
          </a:xfrm>
        </p:grpSpPr>
        <p:sp>
          <p:nvSpPr>
            <p:cNvPr id="13" name="Rectangle 12">
              <a:extLst>
                <a:ext uri="{FF2B5EF4-FFF2-40B4-BE49-F238E27FC236}">
                  <a16:creationId xmlns:a16="http://schemas.microsoft.com/office/drawing/2014/main" id="{E2068C18-E21A-42B5-9417-D28D3DF04260}"/>
                </a:ext>
              </a:extLst>
            </p:cNvPr>
            <p:cNvSpPr/>
            <p:nvPr/>
          </p:nvSpPr>
          <p:spPr>
            <a:xfrm>
              <a:off x="1875959" y="1445369"/>
              <a:ext cx="4351911" cy="477327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4" name="Graphic 13" descr="Open white accent square">
              <a:extLst>
                <a:ext uri="{FF2B5EF4-FFF2-40B4-BE49-F238E27FC236}">
                  <a16:creationId xmlns:a16="http://schemas.microsoft.com/office/drawing/2014/main" id="{ED040F36-6417-4352-B44F-DF821316A6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6499" y="1252756"/>
              <a:ext cx="4572000" cy="4571999"/>
            </a:xfrm>
            <a:prstGeom prst="rect">
              <a:avLst/>
            </a:prstGeom>
          </p:spPr>
        </p:pic>
        <p:sp>
          <p:nvSpPr>
            <p:cNvPr id="20" name="Rectangle 19">
              <a:extLst>
                <a:ext uri="{FF2B5EF4-FFF2-40B4-BE49-F238E27FC236}">
                  <a16:creationId xmlns:a16="http://schemas.microsoft.com/office/drawing/2014/main" id="{3DF30C6C-EC56-43DF-9530-1A19ECD34C15}"/>
                </a:ext>
              </a:extLst>
            </p:cNvPr>
            <p:cNvSpPr/>
            <p:nvPr/>
          </p:nvSpPr>
          <p:spPr>
            <a:xfrm>
              <a:off x="1344572" y="682535"/>
              <a:ext cx="4351910" cy="4773274"/>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22" name="Title 3">
            <a:extLst>
              <a:ext uri="{FF2B5EF4-FFF2-40B4-BE49-F238E27FC236}">
                <a16:creationId xmlns:a16="http://schemas.microsoft.com/office/drawing/2014/main" id="{80F8505B-B209-4D41-AA24-24455161A156}"/>
              </a:ext>
            </a:extLst>
          </p:cNvPr>
          <p:cNvSpPr txBox="1">
            <a:spLocks/>
          </p:cNvSpPr>
          <p:nvPr/>
        </p:nvSpPr>
        <p:spPr>
          <a:xfrm>
            <a:off x="7649361" y="975973"/>
            <a:ext cx="3734541" cy="176960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cap="all" spc="300" baseline="0">
                <a:solidFill>
                  <a:schemeClr val="bg1"/>
                </a:solidFill>
                <a:latin typeface="+mj-lt"/>
                <a:ea typeface="+mj-ea"/>
                <a:cs typeface="+mj-cs"/>
              </a:defRPr>
            </a:lvl1pPr>
          </a:lstStyle>
          <a:p>
            <a:r>
              <a:rPr lang="en-US" sz="4000" dirty="0"/>
              <a:t>FRAMEWORK</a:t>
            </a:r>
          </a:p>
        </p:txBody>
      </p:sp>
      <p:sp>
        <p:nvSpPr>
          <p:cNvPr id="23" name="Text Placeholder 2">
            <a:extLst>
              <a:ext uri="{FF2B5EF4-FFF2-40B4-BE49-F238E27FC236}">
                <a16:creationId xmlns:a16="http://schemas.microsoft.com/office/drawing/2014/main" id="{D08B8489-841A-4A23-8F6A-BE72CC201C34}"/>
              </a:ext>
            </a:extLst>
          </p:cNvPr>
          <p:cNvSpPr txBox="1">
            <a:spLocks/>
          </p:cNvSpPr>
          <p:nvPr/>
        </p:nvSpPr>
        <p:spPr>
          <a:xfrm>
            <a:off x="7340675" y="2190488"/>
            <a:ext cx="4351912" cy="421906"/>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RSTUDIO</a:t>
            </a:r>
          </a:p>
        </p:txBody>
      </p:sp>
      <p:grpSp>
        <p:nvGrpSpPr>
          <p:cNvPr id="31" name="Group 30" descr="Accent squares:  white open shape, shaded green block, and white block with text placeholder.">
            <a:extLst>
              <a:ext uri="{FF2B5EF4-FFF2-40B4-BE49-F238E27FC236}">
                <a16:creationId xmlns:a16="http://schemas.microsoft.com/office/drawing/2014/main" id="{0F6D05C3-81CD-4CD5-85B4-755B8F5F29E2}"/>
              </a:ext>
            </a:extLst>
          </p:cNvPr>
          <p:cNvGrpSpPr/>
          <p:nvPr/>
        </p:nvGrpSpPr>
        <p:grpSpPr>
          <a:xfrm flipH="1" flipV="1">
            <a:off x="4178938" y="3653366"/>
            <a:ext cx="3834123" cy="2804061"/>
            <a:chOff x="883522" y="408327"/>
            <a:chExt cx="5276606" cy="5768636"/>
          </a:xfrm>
        </p:grpSpPr>
        <p:sp>
          <p:nvSpPr>
            <p:cNvPr id="32" name="Rectangle 31">
              <a:extLst>
                <a:ext uri="{FF2B5EF4-FFF2-40B4-BE49-F238E27FC236}">
                  <a16:creationId xmlns:a16="http://schemas.microsoft.com/office/drawing/2014/main" id="{631F6D50-5380-4FB2-ABA2-A6E4F3539AA7}"/>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33" name="Graphic 32" descr="Open white accent square">
              <a:extLst>
                <a:ext uri="{FF2B5EF4-FFF2-40B4-BE49-F238E27FC236}">
                  <a16:creationId xmlns:a16="http://schemas.microsoft.com/office/drawing/2014/main" id="{77F2F72E-272E-45E2-8091-CCC2F3E605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9938" y="1088572"/>
              <a:ext cx="4572000" cy="4572000"/>
            </a:xfrm>
            <a:prstGeom prst="rect">
              <a:avLst/>
            </a:prstGeom>
          </p:spPr>
        </p:pic>
        <p:sp>
          <p:nvSpPr>
            <p:cNvPr id="34" name="Rectangle 33">
              <a:extLst>
                <a:ext uri="{FF2B5EF4-FFF2-40B4-BE49-F238E27FC236}">
                  <a16:creationId xmlns:a16="http://schemas.microsoft.com/office/drawing/2014/main" id="{C8039C78-FD0C-4645-A527-566855FE87BC}"/>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35" name="Title 3">
            <a:extLst>
              <a:ext uri="{FF2B5EF4-FFF2-40B4-BE49-F238E27FC236}">
                <a16:creationId xmlns:a16="http://schemas.microsoft.com/office/drawing/2014/main" id="{4DDF9705-89CB-46DA-9823-578C0F49658A}"/>
              </a:ext>
            </a:extLst>
          </p:cNvPr>
          <p:cNvSpPr txBox="1">
            <a:spLocks/>
          </p:cNvSpPr>
          <p:nvPr/>
        </p:nvSpPr>
        <p:spPr>
          <a:xfrm>
            <a:off x="4569139" y="3911423"/>
            <a:ext cx="3734541" cy="176960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cap="all" spc="300" baseline="0">
                <a:solidFill>
                  <a:schemeClr val="bg1"/>
                </a:solidFill>
                <a:latin typeface="+mj-lt"/>
                <a:ea typeface="+mj-ea"/>
                <a:cs typeface="+mj-cs"/>
              </a:defRPr>
            </a:lvl1pPr>
          </a:lstStyle>
          <a:p>
            <a:r>
              <a:rPr lang="en-US" sz="4000" dirty="0"/>
              <a:t>ALGORITHM</a:t>
            </a:r>
          </a:p>
        </p:txBody>
      </p:sp>
      <p:sp>
        <p:nvSpPr>
          <p:cNvPr id="36" name="Text Placeholder 2">
            <a:extLst>
              <a:ext uri="{FF2B5EF4-FFF2-40B4-BE49-F238E27FC236}">
                <a16:creationId xmlns:a16="http://schemas.microsoft.com/office/drawing/2014/main" id="{4DC32EB4-4335-4D22-AE65-4A9BBF0C3037}"/>
              </a:ext>
            </a:extLst>
          </p:cNvPr>
          <p:cNvSpPr txBox="1">
            <a:spLocks/>
          </p:cNvSpPr>
          <p:nvPr/>
        </p:nvSpPr>
        <p:spPr>
          <a:xfrm>
            <a:off x="4255997" y="5136646"/>
            <a:ext cx="4351912" cy="421906"/>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Linear Regression</a:t>
            </a:r>
          </a:p>
        </p:txBody>
      </p:sp>
    </p:spTree>
    <p:extLst>
      <p:ext uri="{BB962C8B-B14F-4D97-AF65-F5344CB8AC3E}">
        <p14:creationId xmlns:p14="http://schemas.microsoft.com/office/powerpoint/2010/main" val="3731393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C9FAB10-E29F-4D88-B91D-635B23089710}"/>
              </a:ext>
            </a:extLst>
          </p:cNvPr>
          <p:cNvPicPr>
            <a:picLocks noChangeAspect="1"/>
          </p:cNvPicPr>
          <p:nvPr/>
        </p:nvPicPr>
        <p:blipFill>
          <a:blip r:embed="rId2"/>
          <a:stretch>
            <a:fillRect/>
          </a:stretch>
        </p:blipFill>
        <p:spPr>
          <a:xfrm>
            <a:off x="0" y="0"/>
            <a:ext cx="12192000" cy="6858000"/>
          </a:xfrm>
          <a:prstGeom prst="rect">
            <a:avLst/>
          </a:prstGeom>
        </p:spPr>
      </p:pic>
      <p:sp>
        <p:nvSpPr>
          <p:cNvPr id="3" name="Title 2"/>
          <p:cNvSpPr>
            <a:spLocks noGrp="1"/>
          </p:cNvSpPr>
          <p:nvPr>
            <p:ph type="title"/>
          </p:nvPr>
        </p:nvSpPr>
        <p:spPr>
          <a:xfrm>
            <a:off x="-960641" y="902064"/>
            <a:ext cx="4206232" cy="1003541"/>
          </a:xfrm>
        </p:spPr>
        <p:txBody>
          <a:bodyPr/>
          <a:lstStyle/>
          <a:p>
            <a:r>
              <a:rPr lang="en-US" sz="3600" dirty="0">
                <a:solidFill>
                  <a:schemeClr val="tx1"/>
                </a:solidFill>
              </a:rPr>
              <a:t>DATASET</a:t>
            </a:r>
          </a:p>
        </p:txBody>
      </p:sp>
      <p:sp>
        <p:nvSpPr>
          <p:cNvPr id="4" name="Content Placeholder 3"/>
          <p:cNvSpPr>
            <a:spLocks noGrp="1"/>
          </p:cNvSpPr>
          <p:nvPr>
            <p:ph idx="1"/>
          </p:nvPr>
        </p:nvSpPr>
        <p:spPr>
          <a:xfrm>
            <a:off x="186706" y="1681074"/>
            <a:ext cx="6117771" cy="1883613"/>
          </a:xfrm>
          <a:solidFill>
            <a:schemeClr val="tx1">
              <a:lumMod val="85000"/>
              <a:lumOff val="15000"/>
            </a:schemeClr>
          </a:solidFill>
        </p:spPr>
        <p:txBody>
          <a:bodyPr>
            <a:normAutofit/>
          </a:bodyPr>
          <a:lstStyle/>
          <a:p>
            <a:r>
              <a:rPr lang="en-US" dirty="0"/>
              <a:t>The dataset that we have used in this project is </a:t>
            </a:r>
            <a:r>
              <a:rPr lang="en-US" b="1" dirty="0"/>
              <a:t>CIS Department’s Final Year students of NED University of Engineering and Technology.</a:t>
            </a:r>
          </a:p>
          <a:p>
            <a:r>
              <a:rPr lang="en-US" dirty="0"/>
              <a:t>This dataset contains course wise GPA of every student with their CGPAs per semester.</a:t>
            </a:r>
          </a:p>
        </p:txBody>
      </p:sp>
      <p:sp>
        <p:nvSpPr>
          <p:cNvPr id="6" name="Footer Placeholder 5"/>
          <p:cNvSpPr>
            <a:spLocks noGrp="1"/>
          </p:cNvSpPr>
          <p:nvPr>
            <p:ph type="ftr" sz="quarter" idx="16"/>
          </p:nvPr>
        </p:nvSpPr>
        <p:spPr/>
        <p:txBody>
          <a:bodyPr/>
          <a:lstStyle/>
          <a:p>
            <a:r>
              <a:rPr lang="en-US" dirty="0">
                <a:solidFill>
                  <a:schemeClr val="tx1"/>
                </a:solidFill>
              </a:rPr>
              <a:t>STUDENT PERFORMANCE PREDICTOR</a:t>
            </a:r>
          </a:p>
        </p:txBody>
      </p:sp>
      <p:sp>
        <p:nvSpPr>
          <p:cNvPr id="8" name="Rectangle: Single Corner Snipped 7" descr="Footer accent box">
            <a:extLst>
              <a:ext uri="{FF2B5EF4-FFF2-40B4-BE49-F238E27FC236}">
                <a16:creationId xmlns:a16="http://schemas.microsoft.com/office/drawing/2014/main" id="{43734A4E-0FA4-46BB-87D2-86BEF46774B3}"/>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Tree>
    <p:extLst>
      <p:ext uri="{BB962C8B-B14F-4D97-AF65-F5344CB8AC3E}">
        <p14:creationId xmlns:p14="http://schemas.microsoft.com/office/powerpoint/2010/main" val="2886990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CDA76051-4ADF-4B21-A273-B6EB50278850}"/>
              </a:ext>
            </a:extLst>
          </p:cNvPr>
          <p:cNvPicPr>
            <a:picLocks noGrp="1" noChangeAspect="1"/>
          </p:cNvPicPr>
          <p:nvPr>
            <p:ph type="pic" sz="quarter" idx="15"/>
          </p:nvPr>
        </p:nvPicPr>
        <p:blipFill>
          <a:blip r:embed="rId2"/>
          <a:srcRect t="7660" b="7660"/>
          <a:stretch>
            <a:fillRect/>
          </a:stretch>
        </p:blipFill>
        <p:spPr/>
      </p:pic>
      <p:grpSp>
        <p:nvGrpSpPr>
          <p:cNvPr id="2" name="Group 11" descr="Accent squares:  white open shape, shaded green block, and white block with text placeholder.">
            <a:extLst>
              <a:ext uri="{FF2B5EF4-FFF2-40B4-BE49-F238E27FC236}">
                <a16:creationId xmlns:a16="http://schemas.microsoft.com/office/drawing/2014/main" id="{1101DF86-6B00-49D3-9EFB-456055F79899}"/>
              </a:ext>
            </a:extLst>
          </p:cNvPr>
          <p:cNvGrpSpPr/>
          <p:nvPr/>
        </p:nvGrpSpPr>
        <p:grpSpPr>
          <a:xfrm flipH="1" flipV="1">
            <a:off x="72566" y="285001"/>
            <a:ext cx="11959776" cy="6636582"/>
            <a:chOff x="800720" y="576902"/>
            <a:chExt cx="5359408" cy="5496821"/>
          </a:xfrm>
        </p:grpSpPr>
        <p:sp>
          <p:nvSpPr>
            <p:cNvPr id="15" name="Rectangle 14">
              <a:extLst>
                <a:ext uri="{FF2B5EF4-FFF2-40B4-BE49-F238E27FC236}">
                  <a16:creationId xmlns:a16="http://schemas.microsoft.com/office/drawing/2014/main" id="{551A06BE-4DC9-42C3-9272-4EF3E833D5F5}"/>
                </a:ext>
              </a:extLst>
            </p:cNvPr>
            <p:cNvSpPr/>
            <p:nvPr/>
          </p:nvSpPr>
          <p:spPr>
            <a:xfrm>
              <a:off x="1808217" y="1403691"/>
              <a:ext cx="4351911" cy="4670032"/>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6" name="Rectangle 15">
              <a:extLst>
                <a:ext uri="{FF2B5EF4-FFF2-40B4-BE49-F238E27FC236}">
                  <a16:creationId xmlns:a16="http://schemas.microsoft.com/office/drawing/2014/main" id="{6568F216-4DE5-421A-A222-041B654BB87E}"/>
                </a:ext>
              </a:extLst>
            </p:cNvPr>
            <p:cNvSpPr/>
            <p:nvPr/>
          </p:nvSpPr>
          <p:spPr>
            <a:xfrm>
              <a:off x="800720" y="576902"/>
              <a:ext cx="5252620" cy="5303242"/>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4" name="Title 3">
            <a:extLst>
              <a:ext uri="{FF2B5EF4-FFF2-40B4-BE49-F238E27FC236}">
                <a16:creationId xmlns:a16="http://schemas.microsoft.com/office/drawing/2014/main" id="{9C2EEB1E-E5B2-44FA-8D26-4D510438DDB9}"/>
              </a:ext>
            </a:extLst>
          </p:cNvPr>
          <p:cNvSpPr>
            <a:spLocks noGrp="1"/>
          </p:cNvSpPr>
          <p:nvPr>
            <p:ph type="title"/>
          </p:nvPr>
        </p:nvSpPr>
        <p:spPr>
          <a:xfrm>
            <a:off x="361214" y="47252"/>
            <a:ext cx="11188054" cy="1769608"/>
          </a:xfrm>
        </p:spPr>
        <p:txBody>
          <a:bodyPr>
            <a:normAutofit/>
          </a:bodyPr>
          <a:lstStyle/>
          <a:p>
            <a:pPr algn="l"/>
            <a:r>
              <a:rPr lang="en-US" dirty="0">
                <a:solidFill>
                  <a:schemeClr val="bg1"/>
                </a:solidFill>
              </a:rPr>
              <a:t>LINEAR REGRESSION - </a:t>
            </a:r>
            <a:r>
              <a:rPr lang="en-US" sz="3200" dirty="0">
                <a:solidFill>
                  <a:schemeClr val="bg1"/>
                </a:solidFill>
              </a:rPr>
              <a:t>Line of best fit</a:t>
            </a:r>
            <a:endParaRPr lang="en-US" dirty="0">
              <a:solidFill>
                <a:schemeClr val="bg1"/>
              </a:solidFill>
            </a:endParaRPr>
          </a:p>
        </p:txBody>
      </p:sp>
      <p:sp>
        <p:nvSpPr>
          <p:cNvPr id="19" name="Text Placeholder 2">
            <a:extLst>
              <a:ext uri="{FF2B5EF4-FFF2-40B4-BE49-F238E27FC236}">
                <a16:creationId xmlns:a16="http://schemas.microsoft.com/office/drawing/2014/main" id="{2F2E0D99-FB22-4130-AAF1-73D2822A328F}"/>
              </a:ext>
            </a:extLst>
          </p:cNvPr>
          <p:cNvSpPr txBox="1">
            <a:spLocks/>
          </p:cNvSpPr>
          <p:nvPr/>
        </p:nvSpPr>
        <p:spPr>
          <a:xfrm>
            <a:off x="387719" y="1083250"/>
            <a:ext cx="5513936" cy="348277"/>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b="1" dirty="0"/>
              <a:t>An Overview of the algorithm</a:t>
            </a:r>
          </a:p>
        </p:txBody>
      </p:sp>
      <p:sp>
        <p:nvSpPr>
          <p:cNvPr id="8" name="Footer Placeholder 7">
            <a:extLst>
              <a:ext uri="{FF2B5EF4-FFF2-40B4-BE49-F238E27FC236}">
                <a16:creationId xmlns:a16="http://schemas.microsoft.com/office/drawing/2014/main" id="{B534C07A-363B-4948-8546-2503B45830DC}"/>
              </a:ext>
            </a:extLst>
          </p:cNvPr>
          <p:cNvSpPr>
            <a:spLocks noGrp="1"/>
          </p:cNvSpPr>
          <p:nvPr>
            <p:ph type="ftr" sz="quarter" idx="16"/>
          </p:nvPr>
        </p:nvSpPr>
        <p:spPr>
          <a:xfrm>
            <a:off x="8898056" y="6391623"/>
            <a:ext cx="4114800" cy="365125"/>
          </a:xfrm>
        </p:spPr>
        <p:txBody>
          <a:bodyPr/>
          <a:lstStyle/>
          <a:p>
            <a:r>
              <a:rPr lang="en-US"/>
              <a:t>STUDENT PERFORMANCE PREDICTOR</a:t>
            </a:r>
            <a:endParaRPr lang="en-US" dirty="0"/>
          </a:p>
        </p:txBody>
      </p:sp>
      <p:sp>
        <p:nvSpPr>
          <p:cNvPr id="17" name="Rectangle: Single Corner Snipped 16" descr="Footer accent box">
            <a:extLst>
              <a:ext uri="{FF2B5EF4-FFF2-40B4-BE49-F238E27FC236}">
                <a16:creationId xmlns:a16="http://schemas.microsoft.com/office/drawing/2014/main" id="{D3377F02-85FB-4FAC-AC31-CF6E323FFE3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2" name="Text Placeholder 2">
            <a:extLst>
              <a:ext uri="{FF2B5EF4-FFF2-40B4-BE49-F238E27FC236}">
                <a16:creationId xmlns:a16="http://schemas.microsoft.com/office/drawing/2014/main" id="{8D2ED1A0-60EA-4209-B8C1-45E0EAC6A11B}"/>
              </a:ext>
            </a:extLst>
          </p:cNvPr>
          <p:cNvSpPr txBox="1">
            <a:spLocks/>
          </p:cNvSpPr>
          <p:nvPr/>
        </p:nvSpPr>
        <p:spPr>
          <a:xfrm>
            <a:off x="552740" y="1422409"/>
            <a:ext cx="7531717" cy="470605"/>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n-US" dirty="0"/>
              <a:t>linear regression is a type of regression analysis where the number of independent variables is one and there is a linear relationship between the independent(x) and dependent(y) variable. The line in the graph is referred to as the best fit straight line. Based on the given data points, we try to plot a line that models the points the best. The line can be modelled based on the linear equation shown below.</a:t>
            </a:r>
          </a:p>
          <a:p>
            <a:pPr algn="just"/>
            <a:r>
              <a:rPr lang="en-US" dirty="0"/>
              <a:t>				</a:t>
            </a:r>
            <a:r>
              <a:rPr lang="es-ES" dirty="0"/>
              <a:t> Y = MX + C</a:t>
            </a:r>
          </a:p>
          <a:p>
            <a:pPr algn="just"/>
            <a:r>
              <a:rPr lang="en-US" dirty="0"/>
              <a:t>The motive of the linear regression algorithm is to find the best values for C(intercept) and M(slope). Before moving on to the algorithm, let’s have a look at two important concepts you must know to better understand linear regression  </a:t>
            </a:r>
          </a:p>
        </p:txBody>
      </p:sp>
      <p:pic>
        <p:nvPicPr>
          <p:cNvPr id="20" name="Picture 19">
            <a:extLst>
              <a:ext uri="{FF2B5EF4-FFF2-40B4-BE49-F238E27FC236}">
                <a16:creationId xmlns:a16="http://schemas.microsoft.com/office/drawing/2014/main" id="{9C3B22E5-FC5E-41CF-8FDE-0C4F62F20261}"/>
              </a:ext>
            </a:extLst>
          </p:cNvPr>
          <p:cNvPicPr>
            <a:picLocks noChangeAspect="1"/>
          </p:cNvPicPr>
          <p:nvPr/>
        </p:nvPicPr>
        <p:blipFill rotWithShape="1">
          <a:blip r:embed="rId3"/>
          <a:srcRect l="5841" t="17823" r="3512" b="6920"/>
          <a:stretch/>
        </p:blipFill>
        <p:spPr>
          <a:xfrm>
            <a:off x="8227552" y="2052713"/>
            <a:ext cx="3643081" cy="3113201"/>
          </a:xfrm>
          <a:prstGeom prst="rect">
            <a:avLst/>
          </a:prstGeom>
        </p:spPr>
      </p:pic>
    </p:spTree>
    <p:extLst>
      <p:ext uri="{BB962C8B-B14F-4D97-AF65-F5344CB8AC3E}">
        <p14:creationId xmlns:p14="http://schemas.microsoft.com/office/powerpoint/2010/main" val="919666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CDA76051-4ADF-4B21-A273-B6EB50278850}"/>
              </a:ext>
            </a:extLst>
          </p:cNvPr>
          <p:cNvPicPr>
            <a:picLocks noGrp="1" noChangeAspect="1"/>
          </p:cNvPicPr>
          <p:nvPr>
            <p:ph type="pic" sz="quarter" idx="15"/>
          </p:nvPr>
        </p:nvPicPr>
        <p:blipFill>
          <a:blip r:embed="rId2"/>
          <a:srcRect t="7660" b="7660"/>
          <a:stretch>
            <a:fillRect/>
          </a:stretch>
        </p:blipFill>
        <p:spPr/>
      </p:pic>
      <p:grpSp>
        <p:nvGrpSpPr>
          <p:cNvPr id="2" name="Group 11" descr="Accent squares:  white open shape, shaded green block, and white block with text placeholder.">
            <a:extLst>
              <a:ext uri="{FF2B5EF4-FFF2-40B4-BE49-F238E27FC236}">
                <a16:creationId xmlns:a16="http://schemas.microsoft.com/office/drawing/2014/main" id="{1101DF86-6B00-49D3-9EFB-456055F79899}"/>
              </a:ext>
            </a:extLst>
          </p:cNvPr>
          <p:cNvGrpSpPr/>
          <p:nvPr/>
        </p:nvGrpSpPr>
        <p:grpSpPr>
          <a:xfrm flipH="1" flipV="1">
            <a:off x="130624" y="174164"/>
            <a:ext cx="6487889" cy="6182181"/>
            <a:chOff x="800720" y="576902"/>
            <a:chExt cx="5359408" cy="5496821"/>
          </a:xfrm>
        </p:grpSpPr>
        <p:sp>
          <p:nvSpPr>
            <p:cNvPr id="15" name="Rectangle 14">
              <a:extLst>
                <a:ext uri="{FF2B5EF4-FFF2-40B4-BE49-F238E27FC236}">
                  <a16:creationId xmlns:a16="http://schemas.microsoft.com/office/drawing/2014/main" id="{551A06BE-4DC9-42C3-9272-4EF3E833D5F5}"/>
                </a:ext>
              </a:extLst>
            </p:cNvPr>
            <p:cNvSpPr/>
            <p:nvPr/>
          </p:nvSpPr>
          <p:spPr>
            <a:xfrm>
              <a:off x="1808217" y="1403691"/>
              <a:ext cx="4351911" cy="4670032"/>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6" name="Rectangle 15">
              <a:extLst>
                <a:ext uri="{FF2B5EF4-FFF2-40B4-BE49-F238E27FC236}">
                  <a16:creationId xmlns:a16="http://schemas.microsoft.com/office/drawing/2014/main" id="{6568F216-4DE5-421A-A222-041B654BB87E}"/>
                </a:ext>
              </a:extLst>
            </p:cNvPr>
            <p:cNvSpPr/>
            <p:nvPr/>
          </p:nvSpPr>
          <p:spPr>
            <a:xfrm>
              <a:off x="800720" y="576902"/>
              <a:ext cx="5252620" cy="5303242"/>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4" name="Title 3">
            <a:extLst>
              <a:ext uri="{FF2B5EF4-FFF2-40B4-BE49-F238E27FC236}">
                <a16:creationId xmlns:a16="http://schemas.microsoft.com/office/drawing/2014/main" id="{9C2EEB1E-E5B2-44FA-8D26-4D510438DDB9}"/>
              </a:ext>
            </a:extLst>
          </p:cNvPr>
          <p:cNvSpPr>
            <a:spLocks noGrp="1"/>
          </p:cNvSpPr>
          <p:nvPr>
            <p:ph type="title"/>
          </p:nvPr>
        </p:nvSpPr>
        <p:spPr>
          <a:xfrm>
            <a:off x="361214" y="47252"/>
            <a:ext cx="5734786" cy="1769608"/>
          </a:xfrm>
        </p:spPr>
        <p:txBody>
          <a:bodyPr>
            <a:normAutofit/>
          </a:bodyPr>
          <a:lstStyle/>
          <a:p>
            <a:r>
              <a:rPr lang="en-US" dirty="0">
                <a:solidFill>
                  <a:schemeClr val="bg1"/>
                </a:solidFill>
              </a:rPr>
              <a:t>LINEAR REGRESSION</a:t>
            </a:r>
          </a:p>
        </p:txBody>
      </p:sp>
      <p:sp>
        <p:nvSpPr>
          <p:cNvPr id="19" name="Text Placeholder 2">
            <a:extLst>
              <a:ext uri="{FF2B5EF4-FFF2-40B4-BE49-F238E27FC236}">
                <a16:creationId xmlns:a16="http://schemas.microsoft.com/office/drawing/2014/main" id="{2F2E0D99-FB22-4130-AAF1-73D2822A328F}"/>
              </a:ext>
            </a:extLst>
          </p:cNvPr>
          <p:cNvSpPr txBox="1">
            <a:spLocks/>
          </p:cNvSpPr>
          <p:nvPr/>
        </p:nvSpPr>
        <p:spPr>
          <a:xfrm>
            <a:off x="-1279382" y="1103542"/>
            <a:ext cx="5513936" cy="348277"/>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continued</a:t>
            </a:r>
          </a:p>
        </p:txBody>
      </p:sp>
      <p:sp>
        <p:nvSpPr>
          <p:cNvPr id="8" name="Footer Placeholder 7">
            <a:extLst>
              <a:ext uri="{FF2B5EF4-FFF2-40B4-BE49-F238E27FC236}">
                <a16:creationId xmlns:a16="http://schemas.microsoft.com/office/drawing/2014/main" id="{B534C07A-363B-4948-8546-2503B45830DC}"/>
              </a:ext>
            </a:extLst>
          </p:cNvPr>
          <p:cNvSpPr>
            <a:spLocks noGrp="1"/>
          </p:cNvSpPr>
          <p:nvPr>
            <p:ph type="ftr" sz="quarter" idx="16"/>
          </p:nvPr>
        </p:nvSpPr>
        <p:spPr/>
        <p:txBody>
          <a:bodyPr/>
          <a:lstStyle/>
          <a:p>
            <a:r>
              <a:rPr lang="en-US" dirty="0"/>
              <a:t>STUDENT PERFORMANCE PREDICTOR</a:t>
            </a:r>
          </a:p>
        </p:txBody>
      </p:sp>
      <p:sp>
        <p:nvSpPr>
          <p:cNvPr id="17" name="Rectangle: Single Corner Snipped 16" descr="Footer accent box">
            <a:extLst>
              <a:ext uri="{FF2B5EF4-FFF2-40B4-BE49-F238E27FC236}">
                <a16:creationId xmlns:a16="http://schemas.microsoft.com/office/drawing/2014/main" id="{D3377F02-85FB-4FAC-AC31-CF6E323FFE3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sp>
        <p:nvSpPr>
          <p:cNvPr id="12" name="Text Placeholder 2">
            <a:extLst>
              <a:ext uri="{FF2B5EF4-FFF2-40B4-BE49-F238E27FC236}">
                <a16:creationId xmlns:a16="http://schemas.microsoft.com/office/drawing/2014/main" id="{8D2ED1A0-60EA-4209-B8C1-45E0EAC6A11B}"/>
              </a:ext>
            </a:extLst>
          </p:cNvPr>
          <p:cNvSpPr txBox="1">
            <a:spLocks/>
          </p:cNvSpPr>
          <p:nvPr/>
        </p:nvSpPr>
        <p:spPr>
          <a:xfrm>
            <a:off x="575312" y="2191484"/>
            <a:ext cx="5520688" cy="3234987"/>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n-US" dirty="0"/>
              <a:t>The cost function helps us to figure out the best possible values for C(intercept) and M(slope) which would provide the best fit line for the data points. Since we want the best values for C and M, we convert this search problem into a minimization problem where we would like to minimize the error between the predicted value and the actual value.</a:t>
            </a:r>
          </a:p>
        </p:txBody>
      </p:sp>
      <p:sp>
        <p:nvSpPr>
          <p:cNvPr id="13" name="Title 3">
            <a:extLst>
              <a:ext uri="{FF2B5EF4-FFF2-40B4-BE49-F238E27FC236}">
                <a16:creationId xmlns:a16="http://schemas.microsoft.com/office/drawing/2014/main" id="{925177FE-7BDE-402F-A18A-3165F75AC711}"/>
              </a:ext>
            </a:extLst>
          </p:cNvPr>
          <p:cNvSpPr txBox="1">
            <a:spLocks/>
          </p:cNvSpPr>
          <p:nvPr/>
        </p:nvSpPr>
        <p:spPr>
          <a:xfrm>
            <a:off x="-756869" y="988033"/>
            <a:ext cx="5734786" cy="176960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cap="all" spc="300" baseline="0">
                <a:solidFill>
                  <a:schemeClr val="bg1"/>
                </a:solidFill>
                <a:latin typeface="+mj-lt"/>
                <a:ea typeface="+mj-ea"/>
                <a:cs typeface="+mj-cs"/>
              </a:defRPr>
            </a:lvl1pPr>
          </a:lstStyle>
          <a:p>
            <a:r>
              <a:rPr lang="en-US" sz="3200" dirty="0"/>
              <a:t>COST FUNCTION</a:t>
            </a:r>
          </a:p>
        </p:txBody>
      </p:sp>
      <p:pic>
        <p:nvPicPr>
          <p:cNvPr id="3" name="Picture 2">
            <a:extLst>
              <a:ext uri="{FF2B5EF4-FFF2-40B4-BE49-F238E27FC236}">
                <a16:creationId xmlns:a16="http://schemas.microsoft.com/office/drawing/2014/main" id="{A71A6B25-81F8-49C4-A480-FF6F43D04EBB}"/>
              </a:ext>
            </a:extLst>
          </p:cNvPr>
          <p:cNvPicPr>
            <a:picLocks noChangeAspect="1"/>
          </p:cNvPicPr>
          <p:nvPr/>
        </p:nvPicPr>
        <p:blipFill>
          <a:blip r:embed="rId3"/>
          <a:stretch>
            <a:fillRect/>
          </a:stretch>
        </p:blipFill>
        <p:spPr>
          <a:xfrm>
            <a:off x="6812896" y="2304122"/>
            <a:ext cx="4803792" cy="2139979"/>
          </a:xfrm>
          <a:prstGeom prst="rect">
            <a:avLst/>
          </a:prstGeom>
        </p:spPr>
      </p:pic>
    </p:spTree>
    <p:extLst>
      <p:ext uri="{BB962C8B-B14F-4D97-AF65-F5344CB8AC3E}">
        <p14:creationId xmlns:p14="http://schemas.microsoft.com/office/powerpoint/2010/main" val="2553593051"/>
      </p:ext>
    </p:extLst>
  </p:cSld>
  <p:clrMapOvr>
    <a:masterClrMapping/>
  </p:clrMapOvr>
</p:sld>
</file>

<file path=ppt/theme/theme1.xml><?xml version="1.0" encoding="utf-8"?>
<a:theme xmlns:a="http://schemas.openxmlformats.org/drawingml/2006/main" name="TF34357351">
  <a:themeElements>
    <a:clrScheme name="Custom 8">
      <a:dk1>
        <a:sysClr val="windowText" lastClr="000000"/>
      </a:dk1>
      <a:lt1>
        <a:sysClr val="window" lastClr="FFFFFF"/>
      </a:lt1>
      <a:dk2>
        <a:srgbClr val="44546A"/>
      </a:dk2>
      <a:lt2>
        <a:srgbClr val="E7E6E6"/>
      </a:lt2>
      <a:accent1>
        <a:srgbClr val="C0F400"/>
      </a:accent1>
      <a:accent2>
        <a:srgbClr val="05D74D"/>
      </a:accent2>
      <a:accent3>
        <a:srgbClr val="2F3342"/>
      </a:accent3>
      <a:accent4>
        <a:srgbClr val="038B30"/>
      </a:accent4>
      <a:accent5>
        <a:srgbClr val="05EE55"/>
      </a:accent5>
      <a:accent6>
        <a:srgbClr val="70AD47"/>
      </a:accent6>
      <a:hlink>
        <a:srgbClr val="05D74D"/>
      </a:hlink>
      <a:folHlink>
        <a:srgbClr val="C0F400"/>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rk-01_Presentation_AS - v4.potx" id="{D7CDF393-FDD4-437B-B94C-496AC1500528}" vid="{96D15EC4-ADBA-4147-B6BF-A6EFEFEB87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TF34357351</Template>
  <TotalTime>0</TotalTime>
  <Words>835</Words>
  <Application>Microsoft Office PowerPoint</Application>
  <PresentationFormat>Widescreen</PresentationFormat>
  <Paragraphs>2282</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Wingdings</vt:lpstr>
      <vt:lpstr>TF34357351</vt:lpstr>
      <vt:lpstr>AI Project Presentation</vt:lpstr>
      <vt:lpstr>STUDENT PERFORMANCE PREDICTOR</vt:lpstr>
      <vt:lpstr>OUTLINE</vt:lpstr>
      <vt:lpstr>Problem Definition</vt:lpstr>
      <vt:lpstr>The Solution</vt:lpstr>
      <vt:lpstr>LANGUAGE</vt:lpstr>
      <vt:lpstr>DATASET</vt:lpstr>
      <vt:lpstr>LINEAR REGRESSION - Line of best fit</vt:lpstr>
      <vt:lpstr>LINEAR REGRESSION</vt:lpstr>
      <vt:lpstr>LINEAR REGRESSION</vt:lpstr>
      <vt:lpstr>PowerPoint Presentation</vt:lpstr>
      <vt:lpstr>PowerPoint Presentation</vt:lpstr>
      <vt:lpstr>PowerPoint Presentation</vt:lpstr>
      <vt:lpstr>PowerPoint Presentation</vt:lpstr>
      <vt:lpstr>PowerPoint Presentation</vt:lpstr>
      <vt:lpstr>GPA vs course PLOT</vt:lpstr>
      <vt:lpstr>LINEAR MODEL  (MEAN HORIZONTAL LINE PLOT)</vt:lpstr>
      <vt:lpstr>WHAT IS A RESIDUAL? A residual is the difference between the observed value of the dependent variable (y) and the predicted value (ŷ).</vt:lpstr>
      <vt:lpstr>NORMAL Q-Q PLOT</vt:lpstr>
      <vt:lpstr>Scale-Location Plot</vt:lpstr>
      <vt:lpstr>Residuals vs leverage  PLOT</vt:lpstr>
      <vt:lpstr>BEST FITTED LINE PLOT</vt:lpstr>
      <vt:lpstr>PowerPoint Presentation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2019-01-14T15:46:13Z</dcterms:created>
  <dcterms:modified xsi:type="dcterms:W3CDTF">2019-01-18T05:47:43Z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2018-08-01T18:17:20.6348874Z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